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343" r:id="rId2"/>
    <p:sldId id="257" r:id="rId3"/>
    <p:sldId id="314" r:id="rId4"/>
    <p:sldId id="274" r:id="rId5"/>
    <p:sldId id="346" r:id="rId6"/>
    <p:sldId id="301" r:id="rId7"/>
    <p:sldId id="302" r:id="rId8"/>
    <p:sldId id="306" r:id="rId9"/>
    <p:sldId id="322" r:id="rId10"/>
    <p:sldId id="329" r:id="rId11"/>
    <p:sldId id="330" r:id="rId12"/>
    <p:sldId id="332" r:id="rId13"/>
    <p:sldId id="331" r:id="rId14"/>
    <p:sldId id="333" r:id="rId15"/>
    <p:sldId id="334" r:id="rId16"/>
    <p:sldId id="335" r:id="rId17"/>
    <p:sldId id="336" r:id="rId18"/>
    <p:sldId id="337" r:id="rId19"/>
    <p:sldId id="338" r:id="rId20"/>
    <p:sldId id="339" r:id="rId21"/>
    <p:sldId id="340" r:id="rId22"/>
    <p:sldId id="264" r:id="rId23"/>
    <p:sldId id="312" r:id="rId24"/>
    <p:sldId id="266" r:id="rId25"/>
    <p:sldId id="341" r:id="rId26"/>
    <p:sldId id="342" r:id="rId27"/>
    <p:sldId id="267" r:id="rId28"/>
    <p:sldId id="268" r:id="rId29"/>
    <p:sldId id="273" r:id="rId30"/>
    <p:sldId id="269" r:id="rId31"/>
    <p:sldId id="270" r:id="rId32"/>
    <p:sldId id="348" r:id="rId33"/>
    <p:sldId id="347" r:id="rId34"/>
  </p:sldIdLst>
  <p:sldSz cx="9144000" cy="6858000" type="screen4x3"/>
  <p:notesSz cx="7004050" cy="9290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8E8E8"/>
    <a:srgbClr val="FDF0E9"/>
    <a:srgbClr val="FFECAF"/>
    <a:srgbClr val="D8EE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2222" autoAdjust="0"/>
  </p:normalViewPr>
  <p:slideViewPr>
    <p:cSldViewPr>
      <p:cViewPr>
        <p:scale>
          <a:sx n="100" d="100"/>
          <a:sy n="100" d="100"/>
        </p:scale>
        <p:origin x="-1944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19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4503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341" y="0"/>
            <a:ext cx="3035088" cy="464503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r">
              <a:defRPr sz="1200"/>
            </a:lvl1pPr>
          </a:lstStyle>
          <a:p>
            <a:fld id="{FC357A0F-F9B7-45E1-A197-DB34E89AC3A1}" type="datetimeFigureOut">
              <a:rPr lang="en-US" smtClean="0"/>
              <a:pPr/>
              <a:t>1/4/2014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5025" cy="3482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04" tIns="46552" rIns="93104" bIns="4655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5" y="4412774"/>
            <a:ext cx="5603240" cy="4180523"/>
          </a:xfrm>
          <a:prstGeom prst="rect">
            <a:avLst/>
          </a:prstGeom>
        </p:spPr>
        <p:txBody>
          <a:bodyPr vert="horz" lIns="93104" tIns="46552" rIns="93104" bIns="4655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3935"/>
            <a:ext cx="3035088" cy="464503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341" y="8823935"/>
            <a:ext cx="3035088" cy="464503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r">
              <a:defRPr sz="1200"/>
            </a:lvl1pPr>
          </a:lstStyle>
          <a:p>
            <a:fld id="{7468300D-1229-49AE-9B46-86FB06534F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634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8300D-1229-49AE-9B46-86FB06534F4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8300D-1229-49AE-9B46-86FB06534F4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8300D-1229-49AE-9B46-86FB06534F4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8300D-1229-49AE-9B46-86FB06534F4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8300D-1229-49AE-9B46-86FB06534F4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369A387-0FD5-453C-A732-D24772C9D8B4}" type="datetimeFigureOut">
              <a:rPr lang="en-US" smtClean="0"/>
              <a:pPr/>
              <a:t>1/4/2014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79DCC7E-2133-48E3-B37A-94466039B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69A387-0FD5-453C-A732-D24772C9D8B4}" type="datetimeFigureOut">
              <a:rPr lang="en-US" smtClean="0"/>
              <a:pPr/>
              <a:t>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9DCC7E-2133-48E3-B37A-94466039B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69A387-0FD5-453C-A732-D24772C9D8B4}" type="datetimeFigureOut">
              <a:rPr lang="en-US" smtClean="0"/>
              <a:pPr/>
              <a:t>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9DCC7E-2133-48E3-B37A-94466039B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69A387-0FD5-453C-A732-D24772C9D8B4}" type="datetimeFigureOut">
              <a:rPr lang="en-US" smtClean="0"/>
              <a:pPr/>
              <a:t>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9DCC7E-2133-48E3-B37A-94466039B2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69A387-0FD5-453C-A732-D24772C9D8B4}" type="datetimeFigureOut">
              <a:rPr lang="en-US" smtClean="0"/>
              <a:pPr/>
              <a:t>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9DCC7E-2133-48E3-B37A-94466039B2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69A387-0FD5-453C-A732-D24772C9D8B4}" type="datetimeFigureOut">
              <a:rPr lang="en-US" smtClean="0"/>
              <a:pPr/>
              <a:t>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9DCC7E-2133-48E3-B37A-94466039B2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69A387-0FD5-453C-A732-D24772C9D8B4}" type="datetimeFigureOut">
              <a:rPr lang="en-US" smtClean="0"/>
              <a:pPr/>
              <a:t>1/4/2014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9DCC7E-2133-48E3-B37A-94466039B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69A387-0FD5-453C-A732-D24772C9D8B4}" type="datetimeFigureOut">
              <a:rPr lang="en-US" smtClean="0"/>
              <a:pPr/>
              <a:t>1/4/2014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9DCC7E-2133-48E3-B37A-94466039B2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69A387-0FD5-453C-A732-D24772C9D8B4}" type="datetimeFigureOut">
              <a:rPr lang="en-US" smtClean="0"/>
              <a:pPr/>
              <a:t>1/4/2014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9DCC7E-2133-48E3-B37A-94466039B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369A387-0FD5-453C-A732-D24772C9D8B4}" type="datetimeFigureOut">
              <a:rPr lang="en-US" smtClean="0"/>
              <a:pPr/>
              <a:t>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9DCC7E-2133-48E3-B37A-94466039B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369A387-0FD5-453C-A732-D24772C9D8B4}" type="datetimeFigureOut">
              <a:rPr lang="en-US" smtClean="0"/>
              <a:pPr/>
              <a:t>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79DCC7E-2133-48E3-B37A-94466039B2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369A387-0FD5-453C-A732-D24772C9D8B4}" type="datetimeFigureOut">
              <a:rPr lang="en-US" smtClean="0"/>
              <a:pPr/>
              <a:t>1/4/2014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79DCC7E-2133-48E3-B37A-94466039B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Ray_tracing_%28graphics%29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6002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Applying Parallel Processing Approach for Interactive Global Illumination </a:t>
            </a:r>
            <a:endParaRPr lang="en-US" sz="3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90600" y="2438400"/>
            <a:ext cx="7772400" cy="2484393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1600" i="1" dirty="0" smtClean="0"/>
              <a:t>By</a:t>
            </a:r>
            <a:endParaRPr lang="en-US" sz="1600" dirty="0" smtClean="0"/>
          </a:p>
          <a:p>
            <a:pPr algn="ctr">
              <a:spcBef>
                <a:spcPts val="0"/>
              </a:spcBef>
            </a:pPr>
            <a:r>
              <a:rPr lang="en-US" sz="1600" i="1" dirty="0" smtClean="0"/>
              <a:t> </a:t>
            </a:r>
            <a:endParaRPr lang="en-US" sz="1600" dirty="0" smtClean="0"/>
          </a:p>
          <a:p>
            <a:pPr algn="ctr">
              <a:spcBef>
                <a:spcPts val="0"/>
              </a:spcBef>
            </a:pPr>
            <a:r>
              <a:rPr lang="en-US" sz="1600" b="1" dirty="0" err="1" smtClean="0"/>
              <a:t>Mahmoud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Moustafa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Zidan</a:t>
            </a:r>
            <a:endParaRPr lang="en-US" sz="1600" dirty="0" smtClean="0"/>
          </a:p>
          <a:p>
            <a:pPr algn="ctr">
              <a:spcBef>
                <a:spcPts val="0"/>
              </a:spcBef>
            </a:pPr>
            <a:endParaRPr lang="en-US" sz="1600" dirty="0" smtClean="0"/>
          </a:p>
          <a:p>
            <a:pPr algn="ctr">
              <a:spcBef>
                <a:spcPts val="0"/>
              </a:spcBef>
            </a:pPr>
            <a:r>
              <a:rPr lang="en-US" sz="1600" i="1" dirty="0" smtClean="0"/>
              <a:t>Under Supervision of</a:t>
            </a:r>
            <a:endParaRPr lang="en-US" sz="1600" dirty="0" smtClean="0"/>
          </a:p>
          <a:p>
            <a:pPr algn="ctr">
              <a:spcBef>
                <a:spcPts val="0"/>
              </a:spcBef>
            </a:pPr>
            <a:r>
              <a:rPr lang="en-US" sz="1600" i="1" dirty="0" smtClean="0"/>
              <a:t> </a:t>
            </a:r>
            <a:endParaRPr lang="en-US" sz="1600" dirty="0" smtClean="0"/>
          </a:p>
          <a:p>
            <a:pPr algn="ctr">
              <a:spcBef>
                <a:spcPts val="0"/>
              </a:spcBef>
            </a:pPr>
            <a:r>
              <a:rPr lang="en-US" sz="1600" b="1" dirty="0" smtClean="0"/>
              <a:t>Prof. Dr. </a:t>
            </a:r>
            <a:r>
              <a:rPr lang="en-US" sz="1600" b="1" dirty="0" err="1" smtClean="0"/>
              <a:t>Taymoor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Nazmy</a:t>
            </a:r>
            <a:endParaRPr lang="en-US" sz="1600" dirty="0" smtClean="0"/>
          </a:p>
          <a:p>
            <a:pPr algn="ctr">
              <a:spcBef>
                <a:spcPts val="0"/>
              </a:spcBef>
            </a:pPr>
            <a:r>
              <a:rPr lang="en-US" sz="1600" dirty="0" smtClean="0"/>
              <a:t> </a:t>
            </a:r>
          </a:p>
          <a:p>
            <a:pPr algn="ctr">
              <a:spcBef>
                <a:spcPts val="0"/>
              </a:spcBef>
            </a:pPr>
            <a:r>
              <a:rPr lang="en-US" sz="1600" b="1" dirty="0" smtClean="0"/>
              <a:t>Prof. Dr. Mohamed </a:t>
            </a:r>
            <a:r>
              <a:rPr lang="en-US" sz="1600" b="1" dirty="0" err="1" smtClean="0"/>
              <a:t>Hashem</a:t>
            </a:r>
            <a:endParaRPr lang="en-US" sz="1600" dirty="0" smtClean="0"/>
          </a:p>
          <a:p>
            <a:pPr algn="ctr">
              <a:spcBef>
                <a:spcPts val="0"/>
              </a:spcBef>
            </a:pPr>
            <a:r>
              <a:rPr lang="en-US" sz="1600" dirty="0" smtClean="0"/>
              <a:t> </a:t>
            </a:r>
          </a:p>
          <a:p>
            <a:pPr algn="ctr">
              <a:spcBef>
                <a:spcPts val="0"/>
              </a:spcBef>
            </a:pPr>
            <a:r>
              <a:rPr lang="en-US" sz="1600" b="1" dirty="0" smtClean="0"/>
              <a:t>Dr. </a:t>
            </a:r>
            <a:r>
              <a:rPr lang="en-US" sz="1600" b="1" dirty="0" err="1" smtClean="0"/>
              <a:t>Haytham</a:t>
            </a:r>
            <a:r>
              <a:rPr lang="en-US" sz="1600" b="1" dirty="0" smtClean="0"/>
              <a:t> El-</a:t>
            </a:r>
            <a:r>
              <a:rPr lang="en-US" sz="1600" b="1" dirty="0" err="1" smtClean="0"/>
              <a:t>Messiry</a:t>
            </a:r>
            <a:endParaRPr lang="en-US" sz="1600" dirty="0" smtClean="0"/>
          </a:p>
          <a:p>
            <a:pPr algn="ctr">
              <a:spcBef>
                <a:spcPts val="0"/>
              </a:spcBef>
            </a:pPr>
            <a:endParaRPr lang="en-US" sz="1400" dirty="0" smtClean="0"/>
          </a:p>
          <a:p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Binned SAH BVH (our algorithm)</a:t>
            </a:r>
          </a:p>
          <a:p>
            <a:pPr lvl="1"/>
            <a:r>
              <a:rPr lang="en-US" dirty="0" smtClean="0"/>
              <a:t>Evaluate the SAH at relatively small locations collectively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Proposed Algorithm for Building Binned SAH BVH</a:t>
            </a:r>
            <a:endParaRPr lang="en-US" sz="2400" dirty="0"/>
          </a:p>
        </p:txBody>
      </p:sp>
      <p:sp>
        <p:nvSpPr>
          <p:cNvPr id="24" name="Rectangle 23"/>
          <p:cNvSpPr/>
          <p:nvPr/>
        </p:nvSpPr>
        <p:spPr>
          <a:xfrm>
            <a:off x="2514600" y="2971800"/>
            <a:ext cx="3962400" cy="685800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/>
        </p:nvSpPr>
        <p:spPr>
          <a:xfrm>
            <a:off x="3429000" y="3200400"/>
            <a:ext cx="304800" cy="228600"/>
          </a:xfrm>
          <a:prstGeom prst="triangle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>
            <a:off x="3810000" y="3200400"/>
            <a:ext cx="304800" cy="228600"/>
          </a:xfrm>
          <a:prstGeom prst="triangle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/>
          <p:cNvSpPr/>
          <p:nvPr/>
        </p:nvSpPr>
        <p:spPr>
          <a:xfrm>
            <a:off x="4191000" y="3200400"/>
            <a:ext cx="304800" cy="228600"/>
          </a:xfrm>
          <a:prstGeom prst="triangle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/>
          <p:cNvSpPr/>
          <p:nvPr/>
        </p:nvSpPr>
        <p:spPr>
          <a:xfrm>
            <a:off x="4953000" y="3200400"/>
            <a:ext cx="304800" cy="228600"/>
          </a:xfrm>
          <a:prstGeom prst="triangle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/>
          <p:cNvSpPr/>
          <p:nvPr/>
        </p:nvSpPr>
        <p:spPr>
          <a:xfrm>
            <a:off x="4572000" y="3200400"/>
            <a:ext cx="304800" cy="228600"/>
          </a:xfrm>
          <a:prstGeom prst="triangle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/>
          <p:cNvSpPr/>
          <p:nvPr/>
        </p:nvSpPr>
        <p:spPr>
          <a:xfrm>
            <a:off x="5334000" y="3200400"/>
            <a:ext cx="304800" cy="228600"/>
          </a:xfrm>
          <a:prstGeom prst="triangle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/>
          <p:cNvSpPr/>
          <p:nvPr/>
        </p:nvSpPr>
        <p:spPr>
          <a:xfrm>
            <a:off x="5715000" y="3200400"/>
            <a:ext cx="304800" cy="228600"/>
          </a:xfrm>
          <a:prstGeom prst="triangle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/>
          <p:cNvSpPr/>
          <p:nvPr/>
        </p:nvSpPr>
        <p:spPr>
          <a:xfrm>
            <a:off x="6096000" y="3200400"/>
            <a:ext cx="304800" cy="228600"/>
          </a:xfrm>
          <a:prstGeom prst="triangle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 rot="5400000">
            <a:off x="1829594" y="4342606"/>
            <a:ext cx="1371600" cy="1588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2742406" y="4342606"/>
            <a:ext cx="1371600" cy="1588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3734594" y="4342606"/>
            <a:ext cx="1371600" cy="1588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4801394" y="4342606"/>
            <a:ext cx="1371600" cy="1588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5791994" y="4342606"/>
            <a:ext cx="1371600" cy="1588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Isosceles Triangle 53"/>
          <p:cNvSpPr/>
          <p:nvPr/>
        </p:nvSpPr>
        <p:spPr>
          <a:xfrm>
            <a:off x="2667000" y="3200400"/>
            <a:ext cx="304800" cy="228600"/>
          </a:xfrm>
          <a:prstGeom prst="triangle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Isosceles Triangle 54"/>
          <p:cNvSpPr/>
          <p:nvPr/>
        </p:nvSpPr>
        <p:spPr>
          <a:xfrm>
            <a:off x="3048000" y="3200400"/>
            <a:ext cx="304800" cy="228600"/>
          </a:xfrm>
          <a:prstGeom prst="triangle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Binned SAH BVH </a:t>
            </a:r>
          </a:p>
          <a:p>
            <a:pPr lvl="1"/>
            <a:r>
              <a:rPr lang="en-US" dirty="0" smtClean="0"/>
              <a:t>Evaluate the SAH at a relatively small locations collectively</a:t>
            </a:r>
          </a:p>
          <a:p>
            <a:pPr lvl="2"/>
            <a:r>
              <a:rPr lang="en-US" dirty="0" smtClean="0"/>
              <a:t>Sort triangles into bins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Proposed Algorithm for Building Binned SAH BVH</a:t>
            </a:r>
            <a:endParaRPr lang="en-US" sz="2400" dirty="0"/>
          </a:p>
        </p:txBody>
      </p:sp>
      <p:sp>
        <p:nvSpPr>
          <p:cNvPr id="24" name="Rectangle 23"/>
          <p:cNvSpPr/>
          <p:nvPr/>
        </p:nvSpPr>
        <p:spPr>
          <a:xfrm>
            <a:off x="2514600" y="3276601"/>
            <a:ext cx="3962400" cy="685800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/>
        </p:nvSpPr>
        <p:spPr>
          <a:xfrm>
            <a:off x="3429000" y="3505201"/>
            <a:ext cx="304800" cy="228600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>
            <a:off x="3810000" y="3505201"/>
            <a:ext cx="304800" cy="228600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/>
          <p:cNvSpPr/>
          <p:nvPr/>
        </p:nvSpPr>
        <p:spPr>
          <a:xfrm>
            <a:off x="4191000" y="3505201"/>
            <a:ext cx="304800" cy="228600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/>
          <p:cNvSpPr/>
          <p:nvPr/>
        </p:nvSpPr>
        <p:spPr>
          <a:xfrm>
            <a:off x="4953000" y="3505201"/>
            <a:ext cx="304800" cy="228600"/>
          </a:xfrm>
          <a:prstGeom prst="triangl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/>
          <p:cNvSpPr/>
          <p:nvPr/>
        </p:nvSpPr>
        <p:spPr>
          <a:xfrm>
            <a:off x="4572000" y="3505201"/>
            <a:ext cx="304800" cy="228600"/>
          </a:xfrm>
          <a:prstGeom prst="triangl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/>
          <p:cNvSpPr/>
          <p:nvPr/>
        </p:nvSpPr>
        <p:spPr>
          <a:xfrm>
            <a:off x="5334000" y="3505201"/>
            <a:ext cx="304800" cy="22860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/>
          <p:cNvSpPr/>
          <p:nvPr/>
        </p:nvSpPr>
        <p:spPr>
          <a:xfrm>
            <a:off x="5715000" y="3505201"/>
            <a:ext cx="304800" cy="22860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/>
          <p:cNvSpPr/>
          <p:nvPr/>
        </p:nvSpPr>
        <p:spPr>
          <a:xfrm>
            <a:off x="6096000" y="3505201"/>
            <a:ext cx="304800" cy="22860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 rot="5400000">
            <a:off x="1829594" y="4647407"/>
            <a:ext cx="1371600" cy="1588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2742406" y="4647407"/>
            <a:ext cx="1371600" cy="1588"/>
          </a:xfrm>
          <a:prstGeom prst="line">
            <a:avLst/>
          </a:prstGeom>
          <a:ln w="25400">
            <a:solidFill>
              <a:srgbClr val="00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3734594" y="4647407"/>
            <a:ext cx="1371600" cy="1588"/>
          </a:xfrm>
          <a:prstGeom prst="line">
            <a:avLst/>
          </a:prstGeom>
          <a:ln w="25400">
            <a:solidFill>
              <a:schemeClr val="accent3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4801394" y="4647407"/>
            <a:ext cx="1371600" cy="1588"/>
          </a:xfrm>
          <a:prstGeom prst="line">
            <a:avLst/>
          </a:prstGeom>
          <a:ln w="25400">
            <a:solidFill>
              <a:srgbClr val="92D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5791994" y="4647407"/>
            <a:ext cx="1371600" cy="1588"/>
          </a:xfrm>
          <a:prstGeom prst="line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Isosceles Triangle 53"/>
          <p:cNvSpPr/>
          <p:nvPr/>
        </p:nvSpPr>
        <p:spPr>
          <a:xfrm>
            <a:off x="2667000" y="3505201"/>
            <a:ext cx="304800" cy="228600"/>
          </a:xfrm>
          <a:prstGeom prst="triangle">
            <a:avLst/>
          </a:prstGeom>
          <a:solidFill>
            <a:srgbClr val="00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Isosceles Triangle 54"/>
          <p:cNvSpPr/>
          <p:nvPr/>
        </p:nvSpPr>
        <p:spPr>
          <a:xfrm>
            <a:off x="3048000" y="3505201"/>
            <a:ext cx="304800" cy="228600"/>
          </a:xfrm>
          <a:prstGeom prst="triangle">
            <a:avLst/>
          </a:prstGeom>
          <a:solidFill>
            <a:srgbClr val="00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rot="16200000" flipH="1">
            <a:off x="3086895" y="3618707"/>
            <a:ext cx="685800" cy="1588"/>
          </a:xfrm>
          <a:prstGeom prst="line">
            <a:avLst/>
          </a:prstGeom>
          <a:ln w="254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H="1">
            <a:off x="4077494" y="3618707"/>
            <a:ext cx="685800" cy="1588"/>
          </a:xfrm>
          <a:prstGeom prst="line">
            <a:avLst/>
          </a:prstGeom>
          <a:ln w="254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5142706" y="3618708"/>
            <a:ext cx="685800" cy="1588"/>
          </a:xfrm>
          <a:prstGeom prst="line">
            <a:avLst/>
          </a:prstGeom>
          <a:ln w="254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Binned SAH BVH </a:t>
            </a:r>
          </a:p>
          <a:p>
            <a:pPr lvl="1"/>
            <a:r>
              <a:rPr lang="en-US" dirty="0" smtClean="0"/>
              <a:t>Evaluate the SAH at a relatively small locations collectively</a:t>
            </a:r>
          </a:p>
          <a:p>
            <a:pPr lvl="2"/>
            <a:r>
              <a:rPr lang="en-US" dirty="0" smtClean="0"/>
              <a:t>Sort triangles into bins</a:t>
            </a:r>
          </a:p>
          <a:p>
            <a:pPr lvl="2"/>
            <a:r>
              <a:rPr lang="en-US" dirty="0" smtClean="0"/>
              <a:t>Partition each bin into fixed-sized chunks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Proposed Algorithm for Building Binned SAH BVH</a:t>
            </a:r>
            <a:endParaRPr lang="en-US" sz="2400" dirty="0"/>
          </a:p>
        </p:txBody>
      </p:sp>
      <p:sp>
        <p:nvSpPr>
          <p:cNvPr id="24" name="Rectangle 23"/>
          <p:cNvSpPr/>
          <p:nvPr/>
        </p:nvSpPr>
        <p:spPr>
          <a:xfrm>
            <a:off x="2514600" y="3657601"/>
            <a:ext cx="3962400" cy="685800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/>
        </p:nvSpPr>
        <p:spPr>
          <a:xfrm>
            <a:off x="3429000" y="3886201"/>
            <a:ext cx="304800" cy="228600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>
            <a:off x="3810000" y="3886201"/>
            <a:ext cx="304800" cy="228600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/>
          <p:cNvSpPr/>
          <p:nvPr/>
        </p:nvSpPr>
        <p:spPr>
          <a:xfrm>
            <a:off x="4191000" y="3886201"/>
            <a:ext cx="304800" cy="228600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/>
          <p:cNvSpPr/>
          <p:nvPr/>
        </p:nvSpPr>
        <p:spPr>
          <a:xfrm>
            <a:off x="4953000" y="3886201"/>
            <a:ext cx="304800" cy="228600"/>
          </a:xfrm>
          <a:prstGeom prst="triangl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/>
          <p:cNvSpPr/>
          <p:nvPr/>
        </p:nvSpPr>
        <p:spPr>
          <a:xfrm>
            <a:off x="4572000" y="3886201"/>
            <a:ext cx="304800" cy="228600"/>
          </a:xfrm>
          <a:prstGeom prst="triangl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/>
          <p:cNvSpPr/>
          <p:nvPr/>
        </p:nvSpPr>
        <p:spPr>
          <a:xfrm>
            <a:off x="5334000" y="3886201"/>
            <a:ext cx="304800" cy="22860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/>
          <p:cNvSpPr/>
          <p:nvPr/>
        </p:nvSpPr>
        <p:spPr>
          <a:xfrm>
            <a:off x="5715000" y="3886201"/>
            <a:ext cx="304800" cy="22860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/>
          <p:cNvSpPr/>
          <p:nvPr/>
        </p:nvSpPr>
        <p:spPr>
          <a:xfrm>
            <a:off x="6096000" y="3886201"/>
            <a:ext cx="304800" cy="22860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Isosceles Triangle 53"/>
          <p:cNvSpPr/>
          <p:nvPr/>
        </p:nvSpPr>
        <p:spPr>
          <a:xfrm>
            <a:off x="2667000" y="3886201"/>
            <a:ext cx="304800" cy="228600"/>
          </a:xfrm>
          <a:prstGeom prst="triangle">
            <a:avLst/>
          </a:prstGeom>
          <a:solidFill>
            <a:srgbClr val="00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Isosceles Triangle 54"/>
          <p:cNvSpPr/>
          <p:nvPr/>
        </p:nvSpPr>
        <p:spPr>
          <a:xfrm>
            <a:off x="3048000" y="3886201"/>
            <a:ext cx="304800" cy="228600"/>
          </a:xfrm>
          <a:prstGeom prst="triangle">
            <a:avLst/>
          </a:prstGeom>
          <a:solidFill>
            <a:srgbClr val="00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rot="16200000" flipH="1">
            <a:off x="3086895" y="3999707"/>
            <a:ext cx="685800" cy="1588"/>
          </a:xfrm>
          <a:prstGeom prst="line">
            <a:avLst/>
          </a:prstGeom>
          <a:ln w="254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H="1">
            <a:off x="4077494" y="3999707"/>
            <a:ext cx="685800" cy="1588"/>
          </a:xfrm>
          <a:prstGeom prst="line">
            <a:avLst/>
          </a:prstGeom>
          <a:ln w="254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5142706" y="3999708"/>
            <a:ext cx="685800" cy="1588"/>
          </a:xfrm>
          <a:prstGeom prst="line">
            <a:avLst/>
          </a:prstGeom>
          <a:ln w="254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5676900" y="3999706"/>
            <a:ext cx="685800" cy="1588"/>
          </a:xfrm>
          <a:prstGeom prst="line">
            <a:avLst/>
          </a:prstGeom>
          <a:ln w="50800"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3848101" y="4000499"/>
            <a:ext cx="685800" cy="2"/>
          </a:xfrm>
          <a:prstGeom prst="line">
            <a:avLst/>
          </a:prstGeom>
          <a:ln w="50800"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524000"/>
            <a:ext cx="8229600" cy="4525963"/>
          </a:xfrm>
        </p:spPr>
        <p:txBody>
          <a:bodyPr/>
          <a:lstStyle/>
          <a:p>
            <a:r>
              <a:rPr lang="en-US" dirty="0" smtClean="0"/>
              <a:t>Binned SAH BVH </a:t>
            </a:r>
          </a:p>
          <a:p>
            <a:pPr lvl="1"/>
            <a:r>
              <a:rPr lang="en-US" dirty="0" smtClean="0"/>
              <a:t>Evaluate the SAH at a relatively small locations collectively</a:t>
            </a:r>
          </a:p>
          <a:p>
            <a:pPr lvl="2"/>
            <a:r>
              <a:rPr lang="en-US" dirty="0" smtClean="0"/>
              <a:t>Sort triangles into bins</a:t>
            </a:r>
          </a:p>
          <a:p>
            <a:pPr lvl="2"/>
            <a:r>
              <a:rPr lang="en-US" dirty="0" smtClean="0"/>
              <a:t>Partition each bin into fixed-sized chunks</a:t>
            </a:r>
          </a:p>
          <a:p>
            <a:pPr lvl="2"/>
            <a:r>
              <a:rPr lang="en-US" dirty="0" smtClean="0"/>
              <a:t>Evaluate AABB for each chunk in parallel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Proposed Algorithm for Building Binned SAH BVH</a:t>
            </a:r>
            <a:endParaRPr lang="en-US" sz="2400" dirty="0"/>
          </a:p>
        </p:txBody>
      </p:sp>
      <p:sp>
        <p:nvSpPr>
          <p:cNvPr id="24" name="Rectangle 23"/>
          <p:cNvSpPr/>
          <p:nvPr/>
        </p:nvSpPr>
        <p:spPr>
          <a:xfrm>
            <a:off x="2514600" y="4114800"/>
            <a:ext cx="3962400" cy="685800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/>
        </p:nvSpPr>
        <p:spPr>
          <a:xfrm>
            <a:off x="3429000" y="4343400"/>
            <a:ext cx="304800" cy="228600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>
            <a:off x="3810000" y="4343400"/>
            <a:ext cx="304800" cy="228600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/>
          <p:cNvSpPr/>
          <p:nvPr/>
        </p:nvSpPr>
        <p:spPr>
          <a:xfrm>
            <a:off x="4191000" y="4343400"/>
            <a:ext cx="304800" cy="228600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/>
          <p:cNvSpPr/>
          <p:nvPr/>
        </p:nvSpPr>
        <p:spPr>
          <a:xfrm>
            <a:off x="4953000" y="4343400"/>
            <a:ext cx="304800" cy="228600"/>
          </a:xfrm>
          <a:prstGeom prst="triangl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/>
          <p:cNvSpPr/>
          <p:nvPr/>
        </p:nvSpPr>
        <p:spPr>
          <a:xfrm>
            <a:off x="4572000" y="4343400"/>
            <a:ext cx="304800" cy="228600"/>
          </a:xfrm>
          <a:prstGeom prst="triangl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/>
          <p:cNvSpPr/>
          <p:nvPr/>
        </p:nvSpPr>
        <p:spPr>
          <a:xfrm>
            <a:off x="5334000" y="4343400"/>
            <a:ext cx="304800" cy="22860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/>
          <p:cNvSpPr/>
          <p:nvPr/>
        </p:nvSpPr>
        <p:spPr>
          <a:xfrm>
            <a:off x="5715000" y="4343400"/>
            <a:ext cx="304800" cy="22860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/>
          <p:cNvSpPr/>
          <p:nvPr/>
        </p:nvSpPr>
        <p:spPr>
          <a:xfrm>
            <a:off x="6096000" y="4343400"/>
            <a:ext cx="304800" cy="22860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Isosceles Triangle 53"/>
          <p:cNvSpPr/>
          <p:nvPr/>
        </p:nvSpPr>
        <p:spPr>
          <a:xfrm>
            <a:off x="2667000" y="4343400"/>
            <a:ext cx="304800" cy="228600"/>
          </a:xfrm>
          <a:prstGeom prst="triangle">
            <a:avLst/>
          </a:prstGeom>
          <a:solidFill>
            <a:srgbClr val="00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Isosceles Triangle 54"/>
          <p:cNvSpPr/>
          <p:nvPr/>
        </p:nvSpPr>
        <p:spPr>
          <a:xfrm>
            <a:off x="3048000" y="4343400"/>
            <a:ext cx="304800" cy="228600"/>
          </a:xfrm>
          <a:prstGeom prst="triangle">
            <a:avLst/>
          </a:prstGeom>
          <a:solidFill>
            <a:srgbClr val="00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2590800" y="4267199"/>
            <a:ext cx="838200" cy="457200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3429000" y="4267199"/>
            <a:ext cx="762000" cy="457200"/>
          </a:xfrm>
          <a:prstGeom prst="rect">
            <a:avLst/>
          </a:prstGeom>
          <a:noFill/>
          <a:ln w="38100">
            <a:solidFill>
              <a:schemeClr val="accent3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4191000" y="4267199"/>
            <a:ext cx="304800" cy="457200"/>
          </a:xfrm>
          <a:prstGeom prst="rect">
            <a:avLst/>
          </a:prstGeom>
          <a:noFill/>
          <a:ln w="38100">
            <a:solidFill>
              <a:schemeClr val="accent3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4495800" y="4267199"/>
            <a:ext cx="762000" cy="457200"/>
          </a:xfrm>
          <a:prstGeom prst="rect">
            <a:avLst/>
          </a:prstGeom>
          <a:noFill/>
          <a:ln w="38100"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5257800" y="4267199"/>
            <a:ext cx="762000" cy="457200"/>
          </a:xfrm>
          <a:prstGeom prst="rect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6019800" y="4267199"/>
            <a:ext cx="381000" cy="457200"/>
          </a:xfrm>
          <a:prstGeom prst="rect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524000"/>
            <a:ext cx="8229600" cy="4525963"/>
          </a:xfrm>
        </p:spPr>
        <p:txBody>
          <a:bodyPr/>
          <a:lstStyle/>
          <a:p>
            <a:r>
              <a:rPr lang="en-US" dirty="0" smtClean="0"/>
              <a:t>Binned SAH BVH </a:t>
            </a:r>
          </a:p>
          <a:p>
            <a:pPr lvl="1"/>
            <a:r>
              <a:rPr lang="en-US" dirty="0" smtClean="0"/>
              <a:t>Evaluate the SAH at a relatively small locations collectively</a:t>
            </a:r>
          </a:p>
          <a:p>
            <a:pPr lvl="2"/>
            <a:r>
              <a:rPr lang="en-US" smtClean="0"/>
              <a:t>Sort triangles </a:t>
            </a:r>
            <a:r>
              <a:rPr lang="en-US" dirty="0" smtClean="0"/>
              <a:t>into bins</a:t>
            </a:r>
          </a:p>
          <a:p>
            <a:pPr lvl="2"/>
            <a:r>
              <a:rPr lang="en-US" dirty="0" smtClean="0"/>
              <a:t>Partition each bin into fixed-sized chunks</a:t>
            </a:r>
          </a:p>
          <a:p>
            <a:pPr lvl="2"/>
            <a:r>
              <a:rPr lang="en-US" dirty="0" smtClean="0"/>
              <a:t>Evaluate AABB for each chunk in parallel</a:t>
            </a:r>
          </a:p>
          <a:p>
            <a:pPr lvl="2"/>
            <a:r>
              <a:rPr lang="en-US" dirty="0" smtClean="0"/>
              <a:t>Run left/right scans for AABB, left scan for bin size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Proposed Algorithm for Building Binned SAH BVH</a:t>
            </a:r>
            <a:endParaRPr lang="en-US" sz="2400" dirty="0"/>
          </a:p>
        </p:txBody>
      </p:sp>
      <p:sp>
        <p:nvSpPr>
          <p:cNvPr id="24" name="Rectangle 23"/>
          <p:cNvSpPr/>
          <p:nvPr/>
        </p:nvSpPr>
        <p:spPr>
          <a:xfrm>
            <a:off x="381000" y="4419600"/>
            <a:ext cx="3962400" cy="685800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/>
        </p:nvSpPr>
        <p:spPr>
          <a:xfrm>
            <a:off x="1295400" y="4648200"/>
            <a:ext cx="304800" cy="228600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>
            <a:off x="1676400" y="4648200"/>
            <a:ext cx="304800" cy="228600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/>
          <p:cNvSpPr/>
          <p:nvPr/>
        </p:nvSpPr>
        <p:spPr>
          <a:xfrm>
            <a:off x="2057400" y="4648200"/>
            <a:ext cx="304800" cy="228600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/>
          <p:cNvSpPr/>
          <p:nvPr/>
        </p:nvSpPr>
        <p:spPr>
          <a:xfrm>
            <a:off x="2819400" y="4648200"/>
            <a:ext cx="304800" cy="228600"/>
          </a:xfrm>
          <a:prstGeom prst="triangl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/>
          <p:cNvSpPr/>
          <p:nvPr/>
        </p:nvSpPr>
        <p:spPr>
          <a:xfrm>
            <a:off x="2438400" y="4648200"/>
            <a:ext cx="304800" cy="228600"/>
          </a:xfrm>
          <a:prstGeom prst="triangl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/>
          <p:cNvSpPr/>
          <p:nvPr/>
        </p:nvSpPr>
        <p:spPr>
          <a:xfrm>
            <a:off x="3200400" y="4648200"/>
            <a:ext cx="304800" cy="22860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/>
          <p:cNvSpPr/>
          <p:nvPr/>
        </p:nvSpPr>
        <p:spPr>
          <a:xfrm>
            <a:off x="3581400" y="4648200"/>
            <a:ext cx="304800" cy="22860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/>
          <p:cNvSpPr/>
          <p:nvPr/>
        </p:nvSpPr>
        <p:spPr>
          <a:xfrm>
            <a:off x="3962400" y="4648200"/>
            <a:ext cx="304800" cy="22860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Isosceles Triangle 53"/>
          <p:cNvSpPr/>
          <p:nvPr/>
        </p:nvSpPr>
        <p:spPr>
          <a:xfrm>
            <a:off x="533400" y="4648200"/>
            <a:ext cx="304800" cy="228600"/>
          </a:xfrm>
          <a:prstGeom prst="triangle">
            <a:avLst/>
          </a:prstGeom>
          <a:solidFill>
            <a:srgbClr val="00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Isosceles Triangle 54"/>
          <p:cNvSpPr/>
          <p:nvPr/>
        </p:nvSpPr>
        <p:spPr>
          <a:xfrm>
            <a:off x="914400" y="4648200"/>
            <a:ext cx="304800" cy="228600"/>
          </a:xfrm>
          <a:prstGeom prst="triangle">
            <a:avLst/>
          </a:prstGeom>
          <a:solidFill>
            <a:srgbClr val="00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457200" y="4571999"/>
            <a:ext cx="838200" cy="457200"/>
          </a:xfrm>
          <a:prstGeom prst="rect">
            <a:avLst/>
          </a:prstGeom>
          <a:noFill/>
          <a:ln w="5080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295400" y="4571999"/>
            <a:ext cx="762000" cy="457200"/>
          </a:xfrm>
          <a:prstGeom prst="rect">
            <a:avLst/>
          </a:prstGeom>
          <a:noFill/>
          <a:ln w="50800">
            <a:solidFill>
              <a:schemeClr val="accent3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2057400" y="4571999"/>
            <a:ext cx="304800" cy="457200"/>
          </a:xfrm>
          <a:prstGeom prst="rect">
            <a:avLst/>
          </a:prstGeom>
          <a:noFill/>
          <a:ln w="50800">
            <a:solidFill>
              <a:schemeClr val="accent3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2362200" y="4571999"/>
            <a:ext cx="762000" cy="457200"/>
          </a:xfrm>
          <a:prstGeom prst="rect">
            <a:avLst/>
          </a:prstGeom>
          <a:noFill/>
          <a:ln w="50800"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3124200" y="4571999"/>
            <a:ext cx="762000" cy="457200"/>
          </a:xfrm>
          <a:prstGeom prst="rect">
            <a:avLst/>
          </a:prstGeom>
          <a:noFill/>
          <a:ln w="50800">
            <a:solidFill>
              <a:schemeClr val="accent5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3886200" y="4571999"/>
            <a:ext cx="381000" cy="457200"/>
          </a:xfrm>
          <a:prstGeom prst="rect">
            <a:avLst/>
          </a:prstGeom>
          <a:noFill/>
          <a:ln w="50800">
            <a:solidFill>
              <a:schemeClr val="accent5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495800" y="4419600"/>
            <a:ext cx="3962400" cy="685800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>
            <a:off x="5410200" y="4648200"/>
            <a:ext cx="304800" cy="228600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/>
        </p:nvSpPr>
        <p:spPr>
          <a:xfrm>
            <a:off x="5791200" y="4648200"/>
            <a:ext cx="304800" cy="228600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/>
          <p:cNvSpPr/>
          <p:nvPr/>
        </p:nvSpPr>
        <p:spPr>
          <a:xfrm>
            <a:off x="6172200" y="4648200"/>
            <a:ext cx="304800" cy="228600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/>
          <p:cNvSpPr/>
          <p:nvPr/>
        </p:nvSpPr>
        <p:spPr>
          <a:xfrm>
            <a:off x="6934200" y="4648200"/>
            <a:ext cx="304800" cy="228600"/>
          </a:xfrm>
          <a:prstGeom prst="triangl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/>
          <p:cNvSpPr/>
          <p:nvPr/>
        </p:nvSpPr>
        <p:spPr>
          <a:xfrm>
            <a:off x="6553200" y="4648200"/>
            <a:ext cx="304800" cy="228600"/>
          </a:xfrm>
          <a:prstGeom prst="triangl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/>
          <p:cNvSpPr/>
          <p:nvPr/>
        </p:nvSpPr>
        <p:spPr>
          <a:xfrm>
            <a:off x="7315200" y="4648200"/>
            <a:ext cx="304800" cy="22860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/>
          <p:cNvSpPr/>
          <p:nvPr/>
        </p:nvSpPr>
        <p:spPr>
          <a:xfrm>
            <a:off x="7696200" y="4648200"/>
            <a:ext cx="304800" cy="22860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/>
          <p:cNvSpPr/>
          <p:nvPr/>
        </p:nvSpPr>
        <p:spPr>
          <a:xfrm>
            <a:off x="8077200" y="4648200"/>
            <a:ext cx="304800" cy="22860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38"/>
          <p:cNvSpPr/>
          <p:nvPr/>
        </p:nvSpPr>
        <p:spPr>
          <a:xfrm>
            <a:off x="4648200" y="4648200"/>
            <a:ext cx="304800" cy="228600"/>
          </a:xfrm>
          <a:prstGeom prst="triangle">
            <a:avLst/>
          </a:prstGeom>
          <a:solidFill>
            <a:srgbClr val="00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9"/>
          <p:cNvSpPr/>
          <p:nvPr/>
        </p:nvSpPr>
        <p:spPr>
          <a:xfrm>
            <a:off x="5029200" y="4648200"/>
            <a:ext cx="304800" cy="228600"/>
          </a:xfrm>
          <a:prstGeom prst="triangle">
            <a:avLst/>
          </a:prstGeom>
          <a:solidFill>
            <a:srgbClr val="00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572000" y="4571999"/>
            <a:ext cx="838200" cy="457200"/>
          </a:xfrm>
          <a:prstGeom prst="rect">
            <a:avLst/>
          </a:prstGeom>
          <a:noFill/>
          <a:ln w="5080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10200" y="4571999"/>
            <a:ext cx="762000" cy="457200"/>
          </a:xfrm>
          <a:prstGeom prst="rect">
            <a:avLst/>
          </a:prstGeom>
          <a:noFill/>
          <a:ln w="50800">
            <a:solidFill>
              <a:schemeClr val="accent3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172200" y="4571999"/>
            <a:ext cx="304800" cy="457200"/>
          </a:xfrm>
          <a:prstGeom prst="rect">
            <a:avLst/>
          </a:prstGeom>
          <a:noFill/>
          <a:ln w="50800">
            <a:solidFill>
              <a:schemeClr val="accent3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477000" y="4571999"/>
            <a:ext cx="762000" cy="457200"/>
          </a:xfrm>
          <a:prstGeom prst="rect">
            <a:avLst/>
          </a:prstGeom>
          <a:noFill/>
          <a:ln w="50800"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7239000" y="4571999"/>
            <a:ext cx="762000" cy="457200"/>
          </a:xfrm>
          <a:prstGeom prst="rect">
            <a:avLst/>
          </a:prstGeom>
          <a:noFill/>
          <a:ln w="50800">
            <a:solidFill>
              <a:schemeClr val="accent5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8001000" y="4571999"/>
            <a:ext cx="381000" cy="457200"/>
          </a:xfrm>
          <a:prstGeom prst="rect">
            <a:avLst/>
          </a:prstGeom>
          <a:noFill/>
          <a:ln w="50800">
            <a:solidFill>
              <a:schemeClr val="accent5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524000"/>
            <a:ext cx="8229600" cy="4525963"/>
          </a:xfrm>
        </p:spPr>
        <p:txBody>
          <a:bodyPr/>
          <a:lstStyle/>
          <a:p>
            <a:r>
              <a:rPr lang="en-US" dirty="0" smtClean="0"/>
              <a:t>Binned SAH BVH </a:t>
            </a:r>
          </a:p>
          <a:p>
            <a:pPr lvl="1"/>
            <a:r>
              <a:rPr lang="en-US" dirty="0" smtClean="0"/>
              <a:t>Evaluate the SAH at a relatively small locations collectively</a:t>
            </a:r>
          </a:p>
          <a:p>
            <a:pPr lvl="2"/>
            <a:r>
              <a:rPr lang="en-US" dirty="0" smtClean="0"/>
              <a:t>Sort triangles into bins</a:t>
            </a:r>
          </a:p>
          <a:p>
            <a:pPr lvl="2"/>
            <a:r>
              <a:rPr lang="en-US" dirty="0" smtClean="0"/>
              <a:t>Partition each bin into fixed-sized chunks</a:t>
            </a:r>
          </a:p>
          <a:p>
            <a:pPr lvl="2"/>
            <a:r>
              <a:rPr lang="en-US" dirty="0" smtClean="0"/>
              <a:t>Evaluate AABB for each chunk in parallel</a:t>
            </a:r>
          </a:p>
          <a:p>
            <a:pPr lvl="2"/>
            <a:r>
              <a:rPr lang="en-US" dirty="0" smtClean="0"/>
              <a:t>Run left/right scans for AABB, left scan for bin size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Proposed Algorithm for Building Binned SAH BVH</a:t>
            </a:r>
            <a:endParaRPr lang="en-US" sz="2400" dirty="0"/>
          </a:p>
        </p:txBody>
      </p:sp>
      <p:sp>
        <p:nvSpPr>
          <p:cNvPr id="24" name="Rectangle 23"/>
          <p:cNvSpPr/>
          <p:nvPr/>
        </p:nvSpPr>
        <p:spPr>
          <a:xfrm>
            <a:off x="381000" y="4419600"/>
            <a:ext cx="3962400" cy="685800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/>
        </p:nvSpPr>
        <p:spPr>
          <a:xfrm>
            <a:off x="1295400" y="4648200"/>
            <a:ext cx="304800" cy="228600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>
            <a:off x="1676400" y="4648200"/>
            <a:ext cx="304800" cy="228600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/>
          <p:cNvSpPr/>
          <p:nvPr/>
        </p:nvSpPr>
        <p:spPr>
          <a:xfrm>
            <a:off x="2057400" y="4648200"/>
            <a:ext cx="304800" cy="228600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/>
          <p:cNvSpPr/>
          <p:nvPr/>
        </p:nvSpPr>
        <p:spPr>
          <a:xfrm>
            <a:off x="2819400" y="4648200"/>
            <a:ext cx="304800" cy="228600"/>
          </a:xfrm>
          <a:prstGeom prst="triangl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/>
          <p:cNvSpPr/>
          <p:nvPr/>
        </p:nvSpPr>
        <p:spPr>
          <a:xfrm>
            <a:off x="2438400" y="4648200"/>
            <a:ext cx="304800" cy="228600"/>
          </a:xfrm>
          <a:prstGeom prst="triangl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/>
          <p:cNvSpPr/>
          <p:nvPr/>
        </p:nvSpPr>
        <p:spPr>
          <a:xfrm>
            <a:off x="3200400" y="4648200"/>
            <a:ext cx="304800" cy="22860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/>
          <p:cNvSpPr/>
          <p:nvPr/>
        </p:nvSpPr>
        <p:spPr>
          <a:xfrm>
            <a:off x="3581400" y="4648200"/>
            <a:ext cx="304800" cy="22860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/>
          <p:cNvSpPr/>
          <p:nvPr/>
        </p:nvSpPr>
        <p:spPr>
          <a:xfrm>
            <a:off x="3962400" y="4648200"/>
            <a:ext cx="304800" cy="22860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Isosceles Triangle 53"/>
          <p:cNvSpPr/>
          <p:nvPr/>
        </p:nvSpPr>
        <p:spPr>
          <a:xfrm>
            <a:off x="533400" y="4648200"/>
            <a:ext cx="304800" cy="228600"/>
          </a:xfrm>
          <a:prstGeom prst="triangle">
            <a:avLst/>
          </a:prstGeom>
          <a:solidFill>
            <a:srgbClr val="00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Isosceles Triangle 54"/>
          <p:cNvSpPr/>
          <p:nvPr/>
        </p:nvSpPr>
        <p:spPr>
          <a:xfrm>
            <a:off x="914400" y="4648200"/>
            <a:ext cx="304800" cy="228600"/>
          </a:xfrm>
          <a:prstGeom prst="triangle">
            <a:avLst/>
          </a:prstGeom>
          <a:solidFill>
            <a:srgbClr val="00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457200" y="4571999"/>
            <a:ext cx="1600200" cy="457200"/>
          </a:xfrm>
          <a:prstGeom prst="rect">
            <a:avLst/>
          </a:prstGeom>
          <a:noFill/>
          <a:ln w="508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2057400" y="4571999"/>
            <a:ext cx="304800" cy="457200"/>
          </a:xfrm>
          <a:prstGeom prst="rect">
            <a:avLst/>
          </a:prstGeom>
          <a:noFill/>
          <a:ln w="50800">
            <a:solidFill>
              <a:schemeClr val="accent3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2362200" y="4571999"/>
            <a:ext cx="762000" cy="457200"/>
          </a:xfrm>
          <a:prstGeom prst="rect">
            <a:avLst/>
          </a:prstGeom>
          <a:noFill/>
          <a:ln w="50800"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3124200" y="4571999"/>
            <a:ext cx="762000" cy="457200"/>
          </a:xfrm>
          <a:prstGeom prst="rect">
            <a:avLst/>
          </a:prstGeom>
          <a:noFill/>
          <a:ln w="50800">
            <a:solidFill>
              <a:schemeClr val="accent5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3886200" y="4571999"/>
            <a:ext cx="381000" cy="457200"/>
          </a:xfrm>
          <a:prstGeom prst="rect">
            <a:avLst/>
          </a:prstGeom>
          <a:noFill/>
          <a:ln w="50800">
            <a:solidFill>
              <a:schemeClr val="accent5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495800" y="4419600"/>
            <a:ext cx="3962400" cy="685800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>
            <a:off x="5410200" y="4648200"/>
            <a:ext cx="304800" cy="228600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/>
        </p:nvSpPr>
        <p:spPr>
          <a:xfrm>
            <a:off x="5791200" y="4648200"/>
            <a:ext cx="304800" cy="228600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/>
          <p:cNvSpPr/>
          <p:nvPr/>
        </p:nvSpPr>
        <p:spPr>
          <a:xfrm>
            <a:off x="6172200" y="4648200"/>
            <a:ext cx="304800" cy="228600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/>
          <p:cNvSpPr/>
          <p:nvPr/>
        </p:nvSpPr>
        <p:spPr>
          <a:xfrm>
            <a:off x="6934200" y="4648200"/>
            <a:ext cx="304800" cy="228600"/>
          </a:xfrm>
          <a:prstGeom prst="triangl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/>
          <p:cNvSpPr/>
          <p:nvPr/>
        </p:nvSpPr>
        <p:spPr>
          <a:xfrm>
            <a:off x="6553200" y="4648200"/>
            <a:ext cx="304800" cy="228600"/>
          </a:xfrm>
          <a:prstGeom prst="triangl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/>
          <p:cNvSpPr/>
          <p:nvPr/>
        </p:nvSpPr>
        <p:spPr>
          <a:xfrm>
            <a:off x="7315200" y="4648200"/>
            <a:ext cx="304800" cy="22860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/>
          <p:cNvSpPr/>
          <p:nvPr/>
        </p:nvSpPr>
        <p:spPr>
          <a:xfrm>
            <a:off x="7696200" y="4648200"/>
            <a:ext cx="304800" cy="22860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/>
          <p:cNvSpPr/>
          <p:nvPr/>
        </p:nvSpPr>
        <p:spPr>
          <a:xfrm>
            <a:off x="8077200" y="4648200"/>
            <a:ext cx="304800" cy="22860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38"/>
          <p:cNvSpPr/>
          <p:nvPr/>
        </p:nvSpPr>
        <p:spPr>
          <a:xfrm>
            <a:off x="4648200" y="4648200"/>
            <a:ext cx="304800" cy="228600"/>
          </a:xfrm>
          <a:prstGeom prst="triangle">
            <a:avLst/>
          </a:prstGeom>
          <a:solidFill>
            <a:srgbClr val="00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9"/>
          <p:cNvSpPr/>
          <p:nvPr/>
        </p:nvSpPr>
        <p:spPr>
          <a:xfrm>
            <a:off x="5029200" y="4648200"/>
            <a:ext cx="304800" cy="228600"/>
          </a:xfrm>
          <a:prstGeom prst="triangle">
            <a:avLst/>
          </a:prstGeom>
          <a:solidFill>
            <a:srgbClr val="00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572000" y="4571999"/>
            <a:ext cx="838200" cy="457200"/>
          </a:xfrm>
          <a:prstGeom prst="rect">
            <a:avLst/>
          </a:prstGeom>
          <a:noFill/>
          <a:ln w="5080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10200" y="4571999"/>
            <a:ext cx="762000" cy="457200"/>
          </a:xfrm>
          <a:prstGeom prst="rect">
            <a:avLst/>
          </a:prstGeom>
          <a:noFill/>
          <a:ln w="50800">
            <a:solidFill>
              <a:schemeClr val="accent3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172200" y="4571999"/>
            <a:ext cx="304800" cy="457200"/>
          </a:xfrm>
          <a:prstGeom prst="rect">
            <a:avLst/>
          </a:prstGeom>
          <a:noFill/>
          <a:ln w="50800">
            <a:solidFill>
              <a:schemeClr val="accent3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477000" y="4571999"/>
            <a:ext cx="762000" cy="457200"/>
          </a:xfrm>
          <a:prstGeom prst="rect">
            <a:avLst/>
          </a:prstGeom>
          <a:noFill/>
          <a:ln w="50800"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7239000" y="4571999"/>
            <a:ext cx="1143000" cy="457200"/>
          </a:xfrm>
          <a:prstGeom prst="rect">
            <a:avLst/>
          </a:prstGeom>
          <a:noFill/>
          <a:ln w="508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524000"/>
            <a:ext cx="8229600" cy="4525963"/>
          </a:xfrm>
        </p:spPr>
        <p:txBody>
          <a:bodyPr/>
          <a:lstStyle/>
          <a:p>
            <a:r>
              <a:rPr lang="en-US" dirty="0" smtClean="0"/>
              <a:t>Binned SAH BVH </a:t>
            </a:r>
          </a:p>
          <a:p>
            <a:pPr lvl="1"/>
            <a:r>
              <a:rPr lang="en-US" dirty="0" smtClean="0"/>
              <a:t>Evaluate the SAH at a relatively small locations collectively</a:t>
            </a:r>
          </a:p>
          <a:p>
            <a:pPr lvl="2"/>
            <a:r>
              <a:rPr lang="en-US" dirty="0" smtClean="0"/>
              <a:t>Sort triangles into bins</a:t>
            </a:r>
          </a:p>
          <a:p>
            <a:pPr lvl="2"/>
            <a:r>
              <a:rPr lang="en-US" dirty="0" smtClean="0"/>
              <a:t>Partition each bin into fixed-sized chunks</a:t>
            </a:r>
          </a:p>
          <a:p>
            <a:pPr lvl="2"/>
            <a:r>
              <a:rPr lang="en-US" dirty="0" smtClean="0"/>
              <a:t>Evaluate AABB for each chunk in parallel</a:t>
            </a:r>
          </a:p>
          <a:p>
            <a:pPr lvl="2"/>
            <a:r>
              <a:rPr lang="en-US" dirty="0" smtClean="0"/>
              <a:t>Run left/right scans for AABB, left scan for bin size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Proposed Algorithm for Building Binned SAH BVH</a:t>
            </a:r>
            <a:endParaRPr lang="en-US" sz="2400" dirty="0"/>
          </a:p>
        </p:txBody>
      </p:sp>
      <p:sp>
        <p:nvSpPr>
          <p:cNvPr id="24" name="Rectangle 23"/>
          <p:cNvSpPr/>
          <p:nvPr/>
        </p:nvSpPr>
        <p:spPr>
          <a:xfrm>
            <a:off x="381000" y="4419600"/>
            <a:ext cx="3962400" cy="685800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/>
        </p:nvSpPr>
        <p:spPr>
          <a:xfrm>
            <a:off x="1295400" y="4648200"/>
            <a:ext cx="304800" cy="228600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>
            <a:off x="1676400" y="4648200"/>
            <a:ext cx="304800" cy="228600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/>
          <p:cNvSpPr/>
          <p:nvPr/>
        </p:nvSpPr>
        <p:spPr>
          <a:xfrm>
            <a:off x="2057400" y="4648200"/>
            <a:ext cx="304800" cy="228600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/>
          <p:cNvSpPr/>
          <p:nvPr/>
        </p:nvSpPr>
        <p:spPr>
          <a:xfrm>
            <a:off x="2819400" y="4648200"/>
            <a:ext cx="304800" cy="228600"/>
          </a:xfrm>
          <a:prstGeom prst="triangl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/>
          <p:cNvSpPr/>
          <p:nvPr/>
        </p:nvSpPr>
        <p:spPr>
          <a:xfrm>
            <a:off x="2438400" y="4648200"/>
            <a:ext cx="304800" cy="228600"/>
          </a:xfrm>
          <a:prstGeom prst="triangl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/>
          <p:cNvSpPr/>
          <p:nvPr/>
        </p:nvSpPr>
        <p:spPr>
          <a:xfrm>
            <a:off x="3200400" y="4648200"/>
            <a:ext cx="304800" cy="22860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/>
          <p:cNvSpPr/>
          <p:nvPr/>
        </p:nvSpPr>
        <p:spPr>
          <a:xfrm>
            <a:off x="3581400" y="4648200"/>
            <a:ext cx="304800" cy="22860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/>
          <p:cNvSpPr/>
          <p:nvPr/>
        </p:nvSpPr>
        <p:spPr>
          <a:xfrm>
            <a:off x="3962400" y="4648200"/>
            <a:ext cx="304800" cy="22860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Isosceles Triangle 53"/>
          <p:cNvSpPr/>
          <p:nvPr/>
        </p:nvSpPr>
        <p:spPr>
          <a:xfrm>
            <a:off x="533400" y="4648200"/>
            <a:ext cx="304800" cy="228600"/>
          </a:xfrm>
          <a:prstGeom prst="triangle">
            <a:avLst/>
          </a:prstGeom>
          <a:solidFill>
            <a:srgbClr val="00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Isosceles Triangle 54"/>
          <p:cNvSpPr/>
          <p:nvPr/>
        </p:nvSpPr>
        <p:spPr>
          <a:xfrm>
            <a:off x="914400" y="4648200"/>
            <a:ext cx="304800" cy="228600"/>
          </a:xfrm>
          <a:prstGeom prst="triangle">
            <a:avLst/>
          </a:prstGeom>
          <a:solidFill>
            <a:srgbClr val="00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457200" y="4571999"/>
            <a:ext cx="1905000" cy="457200"/>
          </a:xfrm>
          <a:prstGeom prst="rect">
            <a:avLst/>
          </a:prstGeom>
          <a:noFill/>
          <a:ln w="508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2362200" y="4571999"/>
            <a:ext cx="762000" cy="457200"/>
          </a:xfrm>
          <a:prstGeom prst="rect">
            <a:avLst/>
          </a:prstGeom>
          <a:noFill/>
          <a:ln w="50800"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3124200" y="4571999"/>
            <a:ext cx="762000" cy="457200"/>
          </a:xfrm>
          <a:prstGeom prst="rect">
            <a:avLst/>
          </a:prstGeom>
          <a:noFill/>
          <a:ln w="50800">
            <a:solidFill>
              <a:schemeClr val="accent5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3886200" y="4571999"/>
            <a:ext cx="381000" cy="457200"/>
          </a:xfrm>
          <a:prstGeom prst="rect">
            <a:avLst/>
          </a:prstGeom>
          <a:noFill/>
          <a:ln w="50800">
            <a:solidFill>
              <a:schemeClr val="accent5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495800" y="4419600"/>
            <a:ext cx="3962400" cy="685800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>
            <a:off x="5410200" y="4648200"/>
            <a:ext cx="304800" cy="228600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/>
        </p:nvSpPr>
        <p:spPr>
          <a:xfrm>
            <a:off x="5791200" y="4648200"/>
            <a:ext cx="304800" cy="228600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/>
          <p:cNvSpPr/>
          <p:nvPr/>
        </p:nvSpPr>
        <p:spPr>
          <a:xfrm>
            <a:off x="6172200" y="4648200"/>
            <a:ext cx="304800" cy="228600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/>
          <p:cNvSpPr/>
          <p:nvPr/>
        </p:nvSpPr>
        <p:spPr>
          <a:xfrm>
            <a:off x="6934200" y="4648200"/>
            <a:ext cx="304800" cy="228600"/>
          </a:xfrm>
          <a:prstGeom prst="triangl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/>
          <p:cNvSpPr/>
          <p:nvPr/>
        </p:nvSpPr>
        <p:spPr>
          <a:xfrm>
            <a:off x="6553200" y="4648200"/>
            <a:ext cx="304800" cy="228600"/>
          </a:xfrm>
          <a:prstGeom prst="triangl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/>
          <p:cNvSpPr/>
          <p:nvPr/>
        </p:nvSpPr>
        <p:spPr>
          <a:xfrm>
            <a:off x="7315200" y="4648200"/>
            <a:ext cx="304800" cy="22860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/>
          <p:cNvSpPr/>
          <p:nvPr/>
        </p:nvSpPr>
        <p:spPr>
          <a:xfrm>
            <a:off x="7696200" y="4648200"/>
            <a:ext cx="304800" cy="22860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/>
          <p:cNvSpPr/>
          <p:nvPr/>
        </p:nvSpPr>
        <p:spPr>
          <a:xfrm>
            <a:off x="8077200" y="4648200"/>
            <a:ext cx="304800" cy="22860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38"/>
          <p:cNvSpPr/>
          <p:nvPr/>
        </p:nvSpPr>
        <p:spPr>
          <a:xfrm>
            <a:off x="4648200" y="4648200"/>
            <a:ext cx="304800" cy="228600"/>
          </a:xfrm>
          <a:prstGeom prst="triangle">
            <a:avLst/>
          </a:prstGeom>
          <a:solidFill>
            <a:srgbClr val="00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9"/>
          <p:cNvSpPr/>
          <p:nvPr/>
        </p:nvSpPr>
        <p:spPr>
          <a:xfrm>
            <a:off x="5029200" y="4648200"/>
            <a:ext cx="304800" cy="228600"/>
          </a:xfrm>
          <a:prstGeom prst="triangle">
            <a:avLst/>
          </a:prstGeom>
          <a:solidFill>
            <a:srgbClr val="00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572000" y="4571999"/>
            <a:ext cx="838200" cy="457200"/>
          </a:xfrm>
          <a:prstGeom prst="rect">
            <a:avLst/>
          </a:prstGeom>
          <a:noFill/>
          <a:ln w="5080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10200" y="4571999"/>
            <a:ext cx="762000" cy="457200"/>
          </a:xfrm>
          <a:prstGeom prst="rect">
            <a:avLst/>
          </a:prstGeom>
          <a:noFill/>
          <a:ln w="50800">
            <a:solidFill>
              <a:schemeClr val="accent3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172200" y="4571999"/>
            <a:ext cx="304800" cy="457200"/>
          </a:xfrm>
          <a:prstGeom prst="rect">
            <a:avLst/>
          </a:prstGeom>
          <a:noFill/>
          <a:ln w="50800">
            <a:solidFill>
              <a:schemeClr val="accent3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477000" y="4571999"/>
            <a:ext cx="1905000" cy="457200"/>
          </a:xfrm>
          <a:prstGeom prst="rect">
            <a:avLst/>
          </a:prstGeom>
          <a:noFill/>
          <a:ln w="508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524000"/>
            <a:ext cx="8229600" cy="4525963"/>
          </a:xfrm>
        </p:spPr>
        <p:txBody>
          <a:bodyPr/>
          <a:lstStyle/>
          <a:p>
            <a:r>
              <a:rPr lang="en-US" dirty="0" smtClean="0"/>
              <a:t>Binned SAH BVH </a:t>
            </a:r>
          </a:p>
          <a:p>
            <a:pPr lvl="1"/>
            <a:r>
              <a:rPr lang="en-US" dirty="0" smtClean="0"/>
              <a:t>Evaluate the SAH at a relatively small locations collectively</a:t>
            </a:r>
          </a:p>
          <a:p>
            <a:pPr lvl="2"/>
            <a:r>
              <a:rPr lang="en-US" dirty="0" smtClean="0"/>
              <a:t>Sort triangles into bins</a:t>
            </a:r>
          </a:p>
          <a:p>
            <a:pPr lvl="2"/>
            <a:r>
              <a:rPr lang="en-US" dirty="0" smtClean="0"/>
              <a:t>Partition each bin into fixed-sized chunks</a:t>
            </a:r>
          </a:p>
          <a:p>
            <a:pPr lvl="2"/>
            <a:r>
              <a:rPr lang="en-US" dirty="0" smtClean="0"/>
              <a:t>Evaluate AABB for each chunk in parallel</a:t>
            </a:r>
          </a:p>
          <a:p>
            <a:pPr lvl="2"/>
            <a:r>
              <a:rPr lang="en-US" dirty="0" smtClean="0"/>
              <a:t>Run left/right scans for AABB, left scan for bin size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Proposed Algorithm for Building Binned SAH BVH</a:t>
            </a:r>
            <a:endParaRPr lang="en-US" sz="2400" dirty="0"/>
          </a:p>
        </p:txBody>
      </p:sp>
      <p:sp>
        <p:nvSpPr>
          <p:cNvPr id="24" name="Rectangle 23"/>
          <p:cNvSpPr/>
          <p:nvPr/>
        </p:nvSpPr>
        <p:spPr>
          <a:xfrm>
            <a:off x="381000" y="4419600"/>
            <a:ext cx="3962400" cy="685800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/>
        </p:nvSpPr>
        <p:spPr>
          <a:xfrm>
            <a:off x="1295400" y="4648200"/>
            <a:ext cx="304800" cy="228600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>
            <a:off x="1676400" y="4648200"/>
            <a:ext cx="304800" cy="228600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/>
          <p:cNvSpPr/>
          <p:nvPr/>
        </p:nvSpPr>
        <p:spPr>
          <a:xfrm>
            <a:off x="2057400" y="4648200"/>
            <a:ext cx="304800" cy="228600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/>
          <p:cNvSpPr/>
          <p:nvPr/>
        </p:nvSpPr>
        <p:spPr>
          <a:xfrm>
            <a:off x="2819400" y="4648200"/>
            <a:ext cx="304800" cy="228600"/>
          </a:xfrm>
          <a:prstGeom prst="triangl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/>
          <p:cNvSpPr/>
          <p:nvPr/>
        </p:nvSpPr>
        <p:spPr>
          <a:xfrm>
            <a:off x="2438400" y="4648200"/>
            <a:ext cx="304800" cy="228600"/>
          </a:xfrm>
          <a:prstGeom prst="triangl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/>
          <p:cNvSpPr/>
          <p:nvPr/>
        </p:nvSpPr>
        <p:spPr>
          <a:xfrm>
            <a:off x="3200400" y="4648200"/>
            <a:ext cx="304800" cy="22860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/>
          <p:cNvSpPr/>
          <p:nvPr/>
        </p:nvSpPr>
        <p:spPr>
          <a:xfrm>
            <a:off x="3581400" y="4648200"/>
            <a:ext cx="304800" cy="22860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/>
          <p:cNvSpPr/>
          <p:nvPr/>
        </p:nvSpPr>
        <p:spPr>
          <a:xfrm>
            <a:off x="3962400" y="4648200"/>
            <a:ext cx="304800" cy="22860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Isosceles Triangle 53"/>
          <p:cNvSpPr/>
          <p:nvPr/>
        </p:nvSpPr>
        <p:spPr>
          <a:xfrm>
            <a:off x="533400" y="4648200"/>
            <a:ext cx="304800" cy="228600"/>
          </a:xfrm>
          <a:prstGeom prst="triangle">
            <a:avLst/>
          </a:prstGeom>
          <a:solidFill>
            <a:srgbClr val="00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Isosceles Triangle 54"/>
          <p:cNvSpPr/>
          <p:nvPr/>
        </p:nvSpPr>
        <p:spPr>
          <a:xfrm>
            <a:off x="914400" y="4648200"/>
            <a:ext cx="304800" cy="228600"/>
          </a:xfrm>
          <a:prstGeom prst="triangle">
            <a:avLst/>
          </a:prstGeom>
          <a:solidFill>
            <a:srgbClr val="00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457200" y="4571999"/>
            <a:ext cx="2667000" cy="457200"/>
          </a:xfrm>
          <a:prstGeom prst="rect">
            <a:avLst/>
          </a:prstGeom>
          <a:noFill/>
          <a:ln w="508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3124200" y="4571999"/>
            <a:ext cx="762000" cy="457200"/>
          </a:xfrm>
          <a:prstGeom prst="rect">
            <a:avLst/>
          </a:prstGeom>
          <a:noFill/>
          <a:ln w="50800">
            <a:solidFill>
              <a:schemeClr val="accent5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3886200" y="4571999"/>
            <a:ext cx="381000" cy="457200"/>
          </a:xfrm>
          <a:prstGeom prst="rect">
            <a:avLst/>
          </a:prstGeom>
          <a:noFill/>
          <a:ln w="50800">
            <a:solidFill>
              <a:schemeClr val="accent5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495800" y="4419600"/>
            <a:ext cx="3962400" cy="685800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>
            <a:off x="5410200" y="4648200"/>
            <a:ext cx="304800" cy="228600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/>
        </p:nvSpPr>
        <p:spPr>
          <a:xfrm>
            <a:off x="5791200" y="4648200"/>
            <a:ext cx="304800" cy="228600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/>
          <p:cNvSpPr/>
          <p:nvPr/>
        </p:nvSpPr>
        <p:spPr>
          <a:xfrm>
            <a:off x="6172200" y="4648200"/>
            <a:ext cx="304800" cy="228600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/>
          <p:cNvSpPr/>
          <p:nvPr/>
        </p:nvSpPr>
        <p:spPr>
          <a:xfrm>
            <a:off x="6934200" y="4648200"/>
            <a:ext cx="304800" cy="228600"/>
          </a:xfrm>
          <a:prstGeom prst="triangl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/>
          <p:cNvSpPr/>
          <p:nvPr/>
        </p:nvSpPr>
        <p:spPr>
          <a:xfrm>
            <a:off x="6553200" y="4648200"/>
            <a:ext cx="304800" cy="228600"/>
          </a:xfrm>
          <a:prstGeom prst="triangl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/>
          <p:cNvSpPr/>
          <p:nvPr/>
        </p:nvSpPr>
        <p:spPr>
          <a:xfrm>
            <a:off x="7315200" y="4648200"/>
            <a:ext cx="304800" cy="22860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/>
          <p:cNvSpPr/>
          <p:nvPr/>
        </p:nvSpPr>
        <p:spPr>
          <a:xfrm>
            <a:off x="7696200" y="4648200"/>
            <a:ext cx="304800" cy="22860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/>
          <p:cNvSpPr/>
          <p:nvPr/>
        </p:nvSpPr>
        <p:spPr>
          <a:xfrm>
            <a:off x="8077200" y="4648200"/>
            <a:ext cx="304800" cy="22860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38"/>
          <p:cNvSpPr/>
          <p:nvPr/>
        </p:nvSpPr>
        <p:spPr>
          <a:xfrm>
            <a:off x="4648200" y="4648200"/>
            <a:ext cx="304800" cy="228600"/>
          </a:xfrm>
          <a:prstGeom prst="triangle">
            <a:avLst/>
          </a:prstGeom>
          <a:solidFill>
            <a:srgbClr val="00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9"/>
          <p:cNvSpPr/>
          <p:nvPr/>
        </p:nvSpPr>
        <p:spPr>
          <a:xfrm>
            <a:off x="5029200" y="4648200"/>
            <a:ext cx="304800" cy="228600"/>
          </a:xfrm>
          <a:prstGeom prst="triangle">
            <a:avLst/>
          </a:prstGeom>
          <a:solidFill>
            <a:srgbClr val="00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572000" y="4571999"/>
            <a:ext cx="838200" cy="457200"/>
          </a:xfrm>
          <a:prstGeom prst="rect">
            <a:avLst/>
          </a:prstGeom>
          <a:noFill/>
          <a:ln w="5080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10200" y="4571999"/>
            <a:ext cx="762000" cy="457200"/>
          </a:xfrm>
          <a:prstGeom prst="rect">
            <a:avLst/>
          </a:prstGeom>
          <a:noFill/>
          <a:ln w="50800">
            <a:solidFill>
              <a:schemeClr val="accent3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172200" y="4571999"/>
            <a:ext cx="2209800" cy="457200"/>
          </a:xfrm>
          <a:prstGeom prst="rect">
            <a:avLst/>
          </a:prstGeom>
          <a:noFill/>
          <a:ln w="508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524000"/>
            <a:ext cx="8229600" cy="4525963"/>
          </a:xfrm>
        </p:spPr>
        <p:txBody>
          <a:bodyPr/>
          <a:lstStyle/>
          <a:p>
            <a:r>
              <a:rPr lang="en-US" dirty="0" smtClean="0"/>
              <a:t>Binned SAH BVH </a:t>
            </a:r>
          </a:p>
          <a:p>
            <a:pPr lvl="1"/>
            <a:r>
              <a:rPr lang="en-US" dirty="0" smtClean="0"/>
              <a:t>Evaluate the SAH at a relatively small locations collectively</a:t>
            </a:r>
          </a:p>
          <a:p>
            <a:pPr lvl="2"/>
            <a:r>
              <a:rPr lang="en-US" dirty="0" smtClean="0"/>
              <a:t>Sort triangles into bins</a:t>
            </a:r>
          </a:p>
          <a:p>
            <a:pPr lvl="2"/>
            <a:r>
              <a:rPr lang="en-US" dirty="0" smtClean="0"/>
              <a:t>Partition each bin into fixed-sized chunks</a:t>
            </a:r>
          </a:p>
          <a:p>
            <a:pPr lvl="2"/>
            <a:r>
              <a:rPr lang="en-US" dirty="0" smtClean="0"/>
              <a:t>Evaluate AABB for each chunk in parallel</a:t>
            </a:r>
          </a:p>
          <a:p>
            <a:pPr lvl="2"/>
            <a:r>
              <a:rPr lang="en-US" dirty="0" smtClean="0"/>
              <a:t>Run left/right scans for AABB, left scan for bin size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Proposed Algorithm for Building Binned SAH BVH</a:t>
            </a:r>
            <a:endParaRPr lang="en-US" sz="2400" dirty="0"/>
          </a:p>
        </p:txBody>
      </p:sp>
      <p:sp>
        <p:nvSpPr>
          <p:cNvPr id="24" name="Rectangle 23"/>
          <p:cNvSpPr/>
          <p:nvPr/>
        </p:nvSpPr>
        <p:spPr>
          <a:xfrm>
            <a:off x="381000" y="4419600"/>
            <a:ext cx="3962400" cy="685800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/>
        </p:nvSpPr>
        <p:spPr>
          <a:xfrm>
            <a:off x="1295400" y="4648200"/>
            <a:ext cx="304800" cy="228600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>
            <a:off x="1676400" y="4648200"/>
            <a:ext cx="304800" cy="228600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/>
          <p:cNvSpPr/>
          <p:nvPr/>
        </p:nvSpPr>
        <p:spPr>
          <a:xfrm>
            <a:off x="2057400" y="4648200"/>
            <a:ext cx="304800" cy="228600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/>
          <p:cNvSpPr/>
          <p:nvPr/>
        </p:nvSpPr>
        <p:spPr>
          <a:xfrm>
            <a:off x="2819400" y="4648200"/>
            <a:ext cx="304800" cy="228600"/>
          </a:xfrm>
          <a:prstGeom prst="triangl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/>
          <p:cNvSpPr/>
          <p:nvPr/>
        </p:nvSpPr>
        <p:spPr>
          <a:xfrm>
            <a:off x="2438400" y="4648200"/>
            <a:ext cx="304800" cy="228600"/>
          </a:xfrm>
          <a:prstGeom prst="triangl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/>
          <p:cNvSpPr/>
          <p:nvPr/>
        </p:nvSpPr>
        <p:spPr>
          <a:xfrm>
            <a:off x="3200400" y="4648200"/>
            <a:ext cx="304800" cy="22860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/>
          <p:cNvSpPr/>
          <p:nvPr/>
        </p:nvSpPr>
        <p:spPr>
          <a:xfrm>
            <a:off x="3581400" y="4648200"/>
            <a:ext cx="304800" cy="22860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/>
          <p:cNvSpPr/>
          <p:nvPr/>
        </p:nvSpPr>
        <p:spPr>
          <a:xfrm>
            <a:off x="3962400" y="4648200"/>
            <a:ext cx="304800" cy="22860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Isosceles Triangle 53"/>
          <p:cNvSpPr/>
          <p:nvPr/>
        </p:nvSpPr>
        <p:spPr>
          <a:xfrm>
            <a:off x="533400" y="4648200"/>
            <a:ext cx="304800" cy="228600"/>
          </a:xfrm>
          <a:prstGeom prst="triangle">
            <a:avLst/>
          </a:prstGeom>
          <a:solidFill>
            <a:srgbClr val="00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Isosceles Triangle 54"/>
          <p:cNvSpPr/>
          <p:nvPr/>
        </p:nvSpPr>
        <p:spPr>
          <a:xfrm>
            <a:off x="914400" y="4648200"/>
            <a:ext cx="304800" cy="228600"/>
          </a:xfrm>
          <a:prstGeom prst="triangle">
            <a:avLst/>
          </a:prstGeom>
          <a:solidFill>
            <a:srgbClr val="00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457200" y="4571999"/>
            <a:ext cx="3429000" cy="457200"/>
          </a:xfrm>
          <a:prstGeom prst="rect">
            <a:avLst/>
          </a:prstGeom>
          <a:noFill/>
          <a:ln w="508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3886200" y="4571999"/>
            <a:ext cx="381000" cy="457200"/>
          </a:xfrm>
          <a:prstGeom prst="rect">
            <a:avLst/>
          </a:prstGeom>
          <a:noFill/>
          <a:ln w="50800">
            <a:solidFill>
              <a:schemeClr val="accent5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495800" y="4419600"/>
            <a:ext cx="3962400" cy="685800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>
            <a:off x="5410200" y="4648200"/>
            <a:ext cx="304800" cy="228600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/>
        </p:nvSpPr>
        <p:spPr>
          <a:xfrm>
            <a:off x="5791200" y="4648200"/>
            <a:ext cx="304800" cy="228600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/>
          <p:cNvSpPr/>
          <p:nvPr/>
        </p:nvSpPr>
        <p:spPr>
          <a:xfrm>
            <a:off x="6172200" y="4648200"/>
            <a:ext cx="304800" cy="228600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/>
          <p:cNvSpPr/>
          <p:nvPr/>
        </p:nvSpPr>
        <p:spPr>
          <a:xfrm>
            <a:off x="6934200" y="4648200"/>
            <a:ext cx="304800" cy="228600"/>
          </a:xfrm>
          <a:prstGeom prst="triangl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/>
          <p:cNvSpPr/>
          <p:nvPr/>
        </p:nvSpPr>
        <p:spPr>
          <a:xfrm>
            <a:off x="6553200" y="4648200"/>
            <a:ext cx="304800" cy="228600"/>
          </a:xfrm>
          <a:prstGeom prst="triangl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/>
          <p:cNvSpPr/>
          <p:nvPr/>
        </p:nvSpPr>
        <p:spPr>
          <a:xfrm>
            <a:off x="7315200" y="4648200"/>
            <a:ext cx="304800" cy="22860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/>
          <p:cNvSpPr/>
          <p:nvPr/>
        </p:nvSpPr>
        <p:spPr>
          <a:xfrm>
            <a:off x="7696200" y="4648200"/>
            <a:ext cx="304800" cy="22860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/>
          <p:cNvSpPr/>
          <p:nvPr/>
        </p:nvSpPr>
        <p:spPr>
          <a:xfrm>
            <a:off x="8077200" y="4648200"/>
            <a:ext cx="304800" cy="22860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38"/>
          <p:cNvSpPr/>
          <p:nvPr/>
        </p:nvSpPr>
        <p:spPr>
          <a:xfrm>
            <a:off x="4648200" y="4648200"/>
            <a:ext cx="304800" cy="228600"/>
          </a:xfrm>
          <a:prstGeom prst="triangle">
            <a:avLst/>
          </a:prstGeom>
          <a:solidFill>
            <a:srgbClr val="00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9"/>
          <p:cNvSpPr/>
          <p:nvPr/>
        </p:nvSpPr>
        <p:spPr>
          <a:xfrm>
            <a:off x="5029200" y="4648200"/>
            <a:ext cx="304800" cy="228600"/>
          </a:xfrm>
          <a:prstGeom prst="triangle">
            <a:avLst/>
          </a:prstGeom>
          <a:solidFill>
            <a:srgbClr val="00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572000" y="4571999"/>
            <a:ext cx="838200" cy="457200"/>
          </a:xfrm>
          <a:prstGeom prst="rect">
            <a:avLst/>
          </a:prstGeom>
          <a:noFill/>
          <a:ln w="5080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5410200" y="4571999"/>
            <a:ext cx="2971800" cy="457200"/>
          </a:xfrm>
          <a:prstGeom prst="rect">
            <a:avLst/>
          </a:prstGeom>
          <a:noFill/>
          <a:ln w="508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524000"/>
            <a:ext cx="8229600" cy="4525963"/>
          </a:xfrm>
        </p:spPr>
        <p:txBody>
          <a:bodyPr/>
          <a:lstStyle/>
          <a:p>
            <a:r>
              <a:rPr lang="en-US" dirty="0" smtClean="0"/>
              <a:t>Binned SAH BVH </a:t>
            </a:r>
          </a:p>
          <a:p>
            <a:pPr lvl="1"/>
            <a:r>
              <a:rPr lang="en-US" dirty="0" smtClean="0"/>
              <a:t>Evaluate the SAH at a relatively small locations collectively</a:t>
            </a:r>
          </a:p>
          <a:p>
            <a:pPr lvl="2"/>
            <a:r>
              <a:rPr lang="en-US" dirty="0" smtClean="0"/>
              <a:t>Sort triangles into bins</a:t>
            </a:r>
          </a:p>
          <a:p>
            <a:pPr lvl="2"/>
            <a:r>
              <a:rPr lang="en-US" dirty="0" smtClean="0"/>
              <a:t>Partition each bin into fixed-sized chunks</a:t>
            </a:r>
          </a:p>
          <a:p>
            <a:pPr lvl="2"/>
            <a:r>
              <a:rPr lang="en-US" dirty="0" smtClean="0"/>
              <a:t>Evaluate AABB for each chunk in parallel</a:t>
            </a:r>
          </a:p>
          <a:p>
            <a:pPr lvl="2"/>
            <a:r>
              <a:rPr lang="en-US" dirty="0" smtClean="0"/>
              <a:t>Run left/right scans for AABB, left scan for bin size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Proposed Algorithm for Building Binned SAH BVH</a:t>
            </a:r>
            <a:endParaRPr lang="en-US" sz="2400" dirty="0"/>
          </a:p>
        </p:txBody>
      </p:sp>
      <p:sp>
        <p:nvSpPr>
          <p:cNvPr id="24" name="Rectangle 23"/>
          <p:cNvSpPr/>
          <p:nvPr/>
        </p:nvSpPr>
        <p:spPr>
          <a:xfrm>
            <a:off x="381000" y="4419600"/>
            <a:ext cx="3962400" cy="685800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/>
        </p:nvSpPr>
        <p:spPr>
          <a:xfrm>
            <a:off x="1295400" y="4648200"/>
            <a:ext cx="304800" cy="228600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>
            <a:off x="1676400" y="4648200"/>
            <a:ext cx="304800" cy="228600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/>
          <p:cNvSpPr/>
          <p:nvPr/>
        </p:nvSpPr>
        <p:spPr>
          <a:xfrm>
            <a:off x="2057400" y="4648200"/>
            <a:ext cx="304800" cy="228600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/>
          <p:cNvSpPr/>
          <p:nvPr/>
        </p:nvSpPr>
        <p:spPr>
          <a:xfrm>
            <a:off x="2819400" y="4648200"/>
            <a:ext cx="304800" cy="228600"/>
          </a:xfrm>
          <a:prstGeom prst="triangl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/>
          <p:cNvSpPr/>
          <p:nvPr/>
        </p:nvSpPr>
        <p:spPr>
          <a:xfrm>
            <a:off x="2438400" y="4648200"/>
            <a:ext cx="304800" cy="228600"/>
          </a:xfrm>
          <a:prstGeom prst="triangl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/>
          <p:cNvSpPr/>
          <p:nvPr/>
        </p:nvSpPr>
        <p:spPr>
          <a:xfrm>
            <a:off x="3200400" y="4648200"/>
            <a:ext cx="304800" cy="22860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/>
          <p:cNvSpPr/>
          <p:nvPr/>
        </p:nvSpPr>
        <p:spPr>
          <a:xfrm>
            <a:off x="3581400" y="4648200"/>
            <a:ext cx="304800" cy="22860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/>
          <p:cNvSpPr/>
          <p:nvPr/>
        </p:nvSpPr>
        <p:spPr>
          <a:xfrm>
            <a:off x="3962400" y="4648200"/>
            <a:ext cx="304800" cy="22860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Isosceles Triangle 53"/>
          <p:cNvSpPr/>
          <p:nvPr/>
        </p:nvSpPr>
        <p:spPr>
          <a:xfrm>
            <a:off x="533400" y="4648200"/>
            <a:ext cx="304800" cy="228600"/>
          </a:xfrm>
          <a:prstGeom prst="triangle">
            <a:avLst/>
          </a:prstGeom>
          <a:solidFill>
            <a:srgbClr val="00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Isosceles Triangle 54"/>
          <p:cNvSpPr/>
          <p:nvPr/>
        </p:nvSpPr>
        <p:spPr>
          <a:xfrm>
            <a:off x="914400" y="4648200"/>
            <a:ext cx="304800" cy="228600"/>
          </a:xfrm>
          <a:prstGeom prst="triangle">
            <a:avLst/>
          </a:prstGeom>
          <a:solidFill>
            <a:srgbClr val="00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457200" y="4571999"/>
            <a:ext cx="3810000" cy="457200"/>
          </a:xfrm>
          <a:prstGeom prst="rect">
            <a:avLst/>
          </a:prstGeom>
          <a:noFill/>
          <a:ln w="508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495800" y="4419600"/>
            <a:ext cx="3962400" cy="685800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>
            <a:off x="5410200" y="4648200"/>
            <a:ext cx="304800" cy="228600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/>
        </p:nvSpPr>
        <p:spPr>
          <a:xfrm>
            <a:off x="5791200" y="4648200"/>
            <a:ext cx="304800" cy="228600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/>
          <p:cNvSpPr/>
          <p:nvPr/>
        </p:nvSpPr>
        <p:spPr>
          <a:xfrm>
            <a:off x="6172200" y="4648200"/>
            <a:ext cx="304800" cy="228600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/>
          <p:cNvSpPr/>
          <p:nvPr/>
        </p:nvSpPr>
        <p:spPr>
          <a:xfrm>
            <a:off x="6934200" y="4648200"/>
            <a:ext cx="304800" cy="228600"/>
          </a:xfrm>
          <a:prstGeom prst="triangl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/>
          <p:cNvSpPr/>
          <p:nvPr/>
        </p:nvSpPr>
        <p:spPr>
          <a:xfrm>
            <a:off x="6553200" y="4648200"/>
            <a:ext cx="304800" cy="228600"/>
          </a:xfrm>
          <a:prstGeom prst="triangl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/>
          <p:cNvSpPr/>
          <p:nvPr/>
        </p:nvSpPr>
        <p:spPr>
          <a:xfrm>
            <a:off x="7315200" y="4648200"/>
            <a:ext cx="304800" cy="22860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/>
          <p:cNvSpPr/>
          <p:nvPr/>
        </p:nvSpPr>
        <p:spPr>
          <a:xfrm>
            <a:off x="7696200" y="4648200"/>
            <a:ext cx="304800" cy="22860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/>
          <p:cNvSpPr/>
          <p:nvPr/>
        </p:nvSpPr>
        <p:spPr>
          <a:xfrm>
            <a:off x="8077200" y="4648200"/>
            <a:ext cx="304800" cy="22860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38"/>
          <p:cNvSpPr/>
          <p:nvPr/>
        </p:nvSpPr>
        <p:spPr>
          <a:xfrm>
            <a:off x="4648200" y="4648200"/>
            <a:ext cx="304800" cy="228600"/>
          </a:xfrm>
          <a:prstGeom prst="triangle">
            <a:avLst/>
          </a:prstGeom>
          <a:solidFill>
            <a:srgbClr val="00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9"/>
          <p:cNvSpPr/>
          <p:nvPr/>
        </p:nvSpPr>
        <p:spPr>
          <a:xfrm>
            <a:off x="5029200" y="4648200"/>
            <a:ext cx="304800" cy="228600"/>
          </a:xfrm>
          <a:prstGeom prst="triangle">
            <a:avLst/>
          </a:prstGeom>
          <a:solidFill>
            <a:srgbClr val="00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648200" y="4571999"/>
            <a:ext cx="3733800" cy="457200"/>
          </a:xfrm>
          <a:prstGeom prst="rect">
            <a:avLst/>
          </a:prstGeom>
          <a:noFill/>
          <a:ln w="508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Motivation</a:t>
            </a:r>
          </a:p>
          <a:p>
            <a:r>
              <a:rPr lang="en-US" dirty="0" smtClean="0"/>
              <a:t>Objective</a:t>
            </a:r>
          </a:p>
          <a:p>
            <a:r>
              <a:rPr lang="en-US" sz="2800" dirty="0" smtClean="0"/>
              <a:t>Proposed Algorithm for Building Binned SAH BVH</a:t>
            </a:r>
          </a:p>
          <a:p>
            <a:r>
              <a:rPr lang="en-US" dirty="0" smtClean="0"/>
              <a:t>Proposed Approach for Parallel Ray Tracing and Photon Mapping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Conclusion </a:t>
            </a:r>
          </a:p>
          <a:p>
            <a:r>
              <a:rPr lang="en-US" dirty="0" smtClean="0"/>
              <a:t>Future Work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524000"/>
            <a:ext cx="8229600" cy="4525963"/>
          </a:xfrm>
        </p:spPr>
        <p:txBody>
          <a:bodyPr/>
          <a:lstStyle/>
          <a:p>
            <a:r>
              <a:rPr lang="en-US" dirty="0" smtClean="0"/>
              <a:t>Binned SAH BVH </a:t>
            </a:r>
          </a:p>
          <a:p>
            <a:pPr lvl="1"/>
            <a:r>
              <a:rPr lang="en-US" dirty="0" smtClean="0"/>
              <a:t>Evaluate the SAH at a relatively small locations collectively</a:t>
            </a:r>
          </a:p>
          <a:p>
            <a:pPr lvl="2"/>
            <a:r>
              <a:rPr lang="en-US" dirty="0" smtClean="0"/>
              <a:t>Sort triangles into bins</a:t>
            </a:r>
          </a:p>
          <a:p>
            <a:pPr lvl="2"/>
            <a:r>
              <a:rPr lang="en-US" dirty="0" smtClean="0"/>
              <a:t>Partition each bin into fixed-sized chunks</a:t>
            </a:r>
          </a:p>
          <a:p>
            <a:pPr lvl="2"/>
            <a:r>
              <a:rPr lang="en-US" dirty="0" smtClean="0"/>
              <a:t>Evaluate AABB for each chunk in parallel</a:t>
            </a:r>
          </a:p>
          <a:p>
            <a:pPr lvl="2"/>
            <a:r>
              <a:rPr lang="en-US" dirty="0" smtClean="0"/>
              <a:t>Run left/right scans for AABB, left scan for bin size</a:t>
            </a:r>
          </a:p>
          <a:p>
            <a:pPr lvl="2"/>
            <a:r>
              <a:rPr lang="en-US" dirty="0" smtClean="0"/>
              <a:t>Evaluate bins’ SAH as f(AABB scans, bin size scans )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Proposed Algorithm for Building Binned SAH BVH</a:t>
            </a:r>
            <a:endParaRPr lang="en-US" sz="2400" dirty="0"/>
          </a:p>
        </p:txBody>
      </p:sp>
      <p:sp>
        <p:nvSpPr>
          <p:cNvPr id="41" name="Rectangle 40"/>
          <p:cNvSpPr/>
          <p:nvPr/>
        </p:nvSpPr>
        <p:spPr>
          <a:xfrm>
            <a:off x="2667000" y="4572000"/>
            <a:ext cx="3962400" cy="685800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Isosceles Triangle 41"/>
          <p:cNvSpPr/>
          <p:nvPr/>
        </p:nvSpPr>
        <p:spPr>
          <a:xfrm>
            <a:off x="3581400" y="4800600"/>
            <a:ext cx="304800" cy="228600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Isosceles Triangle 42"/>
          <p:cNvSpPr/>
          <p:nvPr/>
        </p:nvSpPr>
        <p:spPr>
          <a:xfrm>
            <a:off x="3962400" y="4800600"/>
            <a:ext cx="304800" cy="228600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Isosceles Triangle 43"/>
          <p:cNvSpPr/>
          <p:nvPr/>
        </p:nvSpPr>
        <p:spPr>
          <a:xfrm>
            <a:off x="4343400" y="4800600"/>
            <a:ext cx="304800" cy="228600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Isosceles Triangle 44"/>
          <p:cNvSpPr/>
          <p:nvPr/>
        </p:nvSpPr>
        <p:spPr>
          <a:xfrm>
            <a:off x="5105400" y="4800600"/>
            <a:ext cx="304800" cy="228600"/>
          </a:xfrm>
          <a:prstGeom prst="triangl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Isosceles Triangle 46"/>
          <p:cNvSpPr/>
          <p:nvPr/>
        </p:nvSpPr>
        <p:spPr>
          <a:xfrm>
            <a:off x="4724400" y="4800600"/>
            <a:ext cx="304800" cy="228600"/>
          </a:xfrm>
          <a:prstGeom prst="triangl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sosceles Triangle 47"/>
          <p:cNvSpPr/>
          <p:nvPr/>
        </p:nvSpPr>
        <p:spPr>
          <a:xfrm>
            <a:off x="5486400" y="4800600"/>
            <a:ext cx="304800" cy="22860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Isosceles Triangle 48"/>
          <p:cNvSpPr/>
          <p:nvPr/>
        </p:nvSpPr>
        <p:spPr>
          <a:xfrm>
            <a:off x="5867400" y="4800600"/>
            <a:ext cx="304800" cy="22860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Isosceles Triangle 49"/>
          <p:cNvSpPr/>
          <p:nvPr/>
        </p:nvSpPr>
        <p:spPr>
          <a:xfrm>
            <a:off x="6248400" y="4800600"/>
            <a:ext cx="304800" cy="22860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Isosceles Triangle 51"/>
          <p:cNvSpPr/>
          <p:nvPr/>
        </p:nvSpPr>
        <p:spPr>
          <a:xfrm>
            <a:off x="2819400" y="4800600"/>
            <a:ext cx="304800" cy="228600"/>
          </a:xfrm>
          <a:prstGeom prst="triangle">
            <a:avLst/>
          </a:prstGeom>
          <a:solidFill>
            <a:srgbClr val="00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Isosceles Triangle 52"/>
          <p:cNvSpPr/>
          <p:nvPr/>
        </p:nvSpPr>
        <p:spPr>
          <a:xfrm>
            <a:off x="3200400" y="4800600"/>
            <a:ext cx="304800" cy="228600"/>
          </a:xfrm>
          <a:prstGeom prst="triangle">
            <a:avLst/>
          </a:prstGeom>
          <a:solidFill>
            <a:srgbClr val="00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2743200" y="4724399"/>
            <a:ext cx="1905000" cy="457200"/>
          </a:xfrm>
          <a:prstGeom prst="rect">
            <a:avLst/>
          </a:prstGeom>
          <a:noFill/>
          <a:ln w="508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2667000" y="5410200"/>
            <a:ext cx="3962400" cy="685800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Isosceles Triangle 61"/>
          <p:cNvSpPr/>
          <p:nvPr/>
        </p:nvSpPr>
        <p:spPr>
          <a:xfrm>
            <a:off x="3581400" y="5638800"/>
            <a:ext cx="304800" cy="228600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Isosceles Triangle 62"/>
          <p:cNvSpPr/>
          <p:nvPr/>
        </p:nvSpPr>
        <p:spPr>
          <a:xfrm>
            <a:off x="3962400" y="5638800"/>
            <a:ext cx="304800" cy="228600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Isosceles Triangle 63"/>
          <p:cNvSpPr/>
          <p:nvPr/>
        </p:nvSpPr>
        <p:spPr>
          <a:xfrm>
            <a:off x="4343400" y="5638800"/>
            <a:ext cx="304800" cy="228600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Isosceles Triangle 64"/>
          <p:cNvSpPr/>
          <p:nvPr/>
        </p:nvSpPr>
        <p:spPr>
          <a:xfrm>
            <a:off x="5105400" y="5638800"/>
            <a:ext cx="304800" cy="228600"/>
          </a:xfrm>
          <a:prstGeom prst="triangl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Isosceles Triangle 65"/>
          <p:cNvSpPr/>
          <p:nvPr/>
        </p:nvSpPr>
        <p:spPr>
          <a:xfrm>
            <a:off x="4724400" y="5638800"/>
            <a:ext cx="304800" cy="228600"/>
          </a:xfrm>
          <a:prstGeom prst="triangl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Isosceles Triangle 66"/>
          <p:cNvSpPr/>
          <p:nvPr/>
        </p:nvSpPr>
        <p:spPr>
          <a:xfrm>
            <a:off x="5486400" y="5638800"/>
            <a:ext cx="304800" cy="22860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Isosceles Triangle 67"/>
          <p:cNvSpPr/>
          <p:nvPr/>
        </p:nvSpPr>
        <p:spPr>
          <a:xfrm>
            <a:off x="5867400" y="5638800"/>
            <a:ext cx="304800" cy="22860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Isosceles Triangle 68"/>
          <p:cNvSpPr/>
          <p:nvPr/>
        </p:nvSpPr>
        <p:spPr>
          <a:xfrm>
            <a:off x="6248400" y="5638800"/>
            <a:ext cx="304800" cy="22860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Isosceles Triangle 69"/>
          <p:cNvSpPr/>
          <p:nvPr/>
        </p:nvSpPr>
        <p:spPr>
          <a:xfrm>
            <a:off x="2819400" y="5638800"/>
            <a:ext cx="304800" cy="228600"/>
          </a:xfrm>
          <a:prstGeom prst="triangle">
            <a:avLst/>
          </a:prstGeom>
          <a:solidFill>
            <a:srgbClr val="00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Isosceles Triangle 70"/>
          <p:cNvSpPr/>
          <p:nvPr/>
        </p:nvSpPr>
        <p:spPr>
          <a:xfrm>
            <a:off x="3200400" y="5638800"/>
            <a:ext cx="304800" cy="228600"/>
          </a:xfrm>
          <a:prstGeom prst="triangle">
            <a:avLst/>
          </a:prstGeom>
          <a:solidFill>
            <a:srgbClr val="00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4724400" y="5562599"/>
            <a:ext cx="1828800" cy="457200"/>
          </a:xfrm>
          <a:prstGeom prst="rect">
            <a:avLst/>
          </a:prstGeom>
          <a:noFill/>
          <a:ln w="508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5" name="Straight Connector 74"/>
          <p:cNvCxnSpPr/>
          <p:nvPr/>
        </p:nvCxnSpPr>
        <p:spPr>
          <a:xfrm rot="5400000">
            <a:off x="4342606" y="6323806"/>
            <a:ext cx="457200" cy="1588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524000"/>
            <a:ext cx="8229600" cy="4525963"/>
          </a:xfrm>
        </p:spPr>
        <p:txBody>
          <a:bodyPr/>
          <a:lstStyle/>
          <a:p>
            <a:r>
              <a:rPr lang="en-US" dirty="0" smtClean="0"/>
              <a:t>Binned SAH BVH</a:t>
            </a:r>
          </a:p>
          <a:p>
            <a:pPr lvl="1"/>
            <a:r>
              <a:rPr lang="en-US" dirty="0" smtClean="0"/>
              <a:t>Work efficient algorithm</a:t>
            </a:r>
          </a:p>
          <a:p>
            <a:pPr lvl="1"/>
            <a:r>
              <a:rPr lang="en-US" dirty="0" smtClean="0"/>
              <a:t>Better construction time</a:t>
            </a:r>
          </a:p>
          <a:p>
            <a:pPr lvl="1"/>
            <a:r>
              <a:rPr lang="en-US" dirty="0" smtClean="0"/>
              <a:t>Comparable tracing time  </a:t>
            </a:r>
          </a:p>
          <a:p>
            <a:r>
              <a:rPr lang="en-US" dirty="0" smtClean="0"/>
              <a:t> More optimizations</a:t>
            </a:r>
          </a:p>
          <a:p>
            <a:pPr lvl="1"/>
            <a:r>
              <a:rPr lang="en-US" dirty="0" smtClean="0"/>
              <a:t>Hybrid binned SAH BVH </a:t>
            </a:r>
          </a:p>
          <a:p>
            <a:pPr lvl="2"/>
            <a:r>
              <a:rPr lang="en-US" dirty="0" smtClean="0"/>
              <a:t>Higher levels build using LBVH</a:t>
            </a:r>
          </a:p>
          <a:p>
            <a:pPr lvl="2"/>
            <a:r>
              <a:rPr lang="en-US" dirty="0" smtClean="0"/>
              <a:t>Better construction time</a:t>
            </a:r>
          </a:p>
          <a:p>
            <a:pPr lvl="2"/>
            <a:r>
              <a:rPr lang="en-US" dirty="0" smtClean="0"/>
              <a:t>Lower tree quality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Proposed Algorithm for Building Binned SAH BVH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010400" cy="4846320"/>
          </a:xfrm>
        </p:spPr>
        <p:txBody>
          <a:bodyPr/>
          <a:lstStyle/>
          <a:p>
            <a:r>
              <a:rPr lang="en-US" dirty="0" smtClean="0"/>
              <a:t>All rendering stages of the entire mapping on GPU</a:t>
            </a:r>
          </a:p>
          <a:p>
            <a:r>
              <a:rPr lang="en-US" dirty="0" smtClean="0"/>
              <a:t>A simple reformulation of previous approaches for both ray tracing and photon mapping using proposed API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Proposed Approach for RT, PM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Parallel photon mapping on GPU</a:t>
            </a:r>
            <a:endParaRPr lang="en-US" dirty="0"/>
          </a:p>
        </p:txBody>
      </p:sp>
      <p:pic>
        <p:nvPicPr>
          <p:cNvPr id="1026" name="Picture 2" descr="E:\Dev\Thesis\chapter_5\figures\scen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447800"/>
            <a:ext cx="990600" cy="990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0" y="1219200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Input Model</a:t>
            </a:r>
            <a:endParaRPr lang="en-US" sz="1200" dirty="0"/>
          </a:p>
        </p:txBody>
      </p:sp>
      <p:pic>
        <p:nvPicPr>
          <p:cNvPr id="1027" name="Picture 3" descr="E:\Dev\Thesis\chapter_5\figures\scenetree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971800" y="1463040"/>
            <a:ext cx="975360" cy="97536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09800" y="2362200"/>
            <a:ext cx="2819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Scene     hierarchy </a:t>
            </a:r>
            <a:endParaRPr lang="en-US" sz="1200" dirty="0"/>
          </a:p>
        </p:txBody>
      </p:sp>
      <p:pic>
        <p:nvPicPr>
          <p:cNvPr id="1030" name="Picture 6" descr="E:\Dev\Thesis\chapter_5\figures\direct_specula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139440"/>
            <a:ext cx="975360" cy="97536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04800" y="4111823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Direct lighting</a:t>
            </a:r>
            <a:endParaRPr lang="en-US" sz="1200" b="1" dirty="0"/>
          </a:p>
        </p:txBody>
      </p:sp>
      <p:pic>
        <p:nvPicPr>
          <p:cNvPr id="1031" name="Picture 7" descr="E:\Dev\Thesis\chapter_5\figures\Irradianceestimat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3124200"/>
            <a:ext cx="975360" cy="97536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828800" y="411480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Global photon map</a:t>
            </a:r>
            <a:endParaRPr lang="en-US" sz="1200" dirty="0"/>
          </a:p>
        </p:txBody>
      </p:sp>
      <p:pic>
        <p:nvPicPr>
          <p:cNvPr id="1032" name="Picture 8" descr="E:\Dev\Thesis\chapter_5\figures\caustic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0040" y="3139440"/>
            <a:ext cx="975360" cy="97536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733800" y="4114800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Caustics photon map</a:t>
            </a:r>
            <a:endParaRPr lang="en-US" sz="1200" b="1" dirty="0"/>
          </a:p>
        </p:txBody>
      </p:sp>
      <p:pic>
        <p:nvPicPr>
          <p:cNvPr id="1033" name="Picture 9" descr="E:\Dev\Thesis\chapter_5\figures\initialsmaple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4739640"/>
            <a:ext cx="975360" cy="97536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-152400" y="5788223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Initial seed samples</a:t>
            </a:r>
            <a:endParaRPr lang="en-US" sz="1200" dirty="0"/>
          </a:p>
        </p:txBody>
      </p:sp>
      <p:pic>
        <p:nvPicPr>
          <p:cNvPr id="1034" name="Picture 10" descr="E:\Dev\Thesis\chapter_5\figures\cluster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7400" y="4739640"/>
            <a:ext cx="975360" cy="97536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1676400" y="5788223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Refined seed samples</a:t>
            </a:r>
            <a:endParaRPr lang="en-US" sz="1200" dirty="0"/>
          </a:p>
        </p:txBody>
      </p:sp>
      <p:pic>
        <p:nvPicPr>
          <p:cNvPr id="1035" name="Picture 11" descr="E:\Dev\Thesis\chapter_5\figures\irradianc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25240" y="4739640"/>
            <a:ext cx="975360" cy="97536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3581400" y="5742801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Irradiance tree</a:t>
            </a:r>
            <a:endParaRPr lang="en-US" sz="1200" dirty="0"/>
          </a:p>
        </p:txBody>
      </p:sp>
      <p:pic>
        <p:nvPicPr>
          <p:cNvPr id="1036" name="Picture 12" descr="E:\Dev\Thesis\chapter_5\figures\indirect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38800" y="4724400"/>
            <a:ext cx="975360" cy="97536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5334000" y="5791200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Indirect lighting</a:t>
            </a:r>
            <a:endParaRPr lang="en-US" sz="1200" b="1" dirty="0"/>
          </a:p>
        </p:txBody>
      </p:sp>
      <p:pic>
        <p:nvPicPr>
          <p:cNvPr id="1037" name="Picture 13" descr="E:\Dev\Thesis\chapter_5\figures\global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64680" y="4495800"/>
            <a:ext cx="1950720" cy="1950720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6858000" y="419100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Global Illumination</a:t>
            </a:r>
            <a:endParaRPr lang="en-US" sz="1400" b="1" dirty="0"/>
          </a:p>
        </p:txBody>
      </p:sp>
      <p:cxnSp>
        <p:nvCxnSpPr>
          <p:cNvPr id="28" name="Straight Arrow Connector 27"/>
          <p:cNvCxnSpPr>
            <a:stCxn id="1026" idx="3"/>
            <a:endCxn id="1027" idx="1"/>
          </p:cNvCxnSpPr>
          <p:nvPr/>
        </p:nvCxnSpPr>
        <p:spPr>
          <a:xfrm>
            <a:off x="2057400" y="1943100"/>
            <a:ext cx="914400" cy="76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6200000" flipH="1">
            <a:off x="3275906" y="2515295"/>
            <a:ext cx="307777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62000" y="2665412"/>
            <a:ext cx="3733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6200000" flipH="1">
            <a:off x="686595" y="2818606"/>
            <a:ext cx="152398" cy="15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6200000" flipH="1">
            <a:off x="2591596" y="2818606"/>
            <a:ext cx="152398" cy="15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16200000" flipH="1">
            <a:off x="4418806" y="2818605"/>
            <a:ext cx="152398" cy="15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-76200" y="441960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Adaptive seeding</a:t>
            </a:r>
            <a:endParaRPr lang="en-US" sz="1200" dirty="0"/>
          </a:p>
        </p:txBody>
      </p:sp>
      <p:sp>
        <p:nvSpPr>
          <p:cNvPr id="45" name="TextBox 44"/>
          <p:cNvSpPr txBox="1"/>
          <p:nvPr/>
        </p:nvSpPr>
        <p:spPr>
          <a:xfrm>
            <a:off x="1600200" y="4416623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K-Means clustering</a:t>
            </a:r>
            <a:endParaRPr lang="en-US" sz="1200" dirty="0"/>
          </a:p>
        </p:txBody>
      </p:sp>
      <p:sp>
        <p:nvSpPr>
          <p:cNvPr id="46" name="TextBox 45"/>
          <p:cNvSpPr txBox="1"/>
          <p:nvPr/>
        </p:nvSpPr>
        <p:spPr>
          <a:xfrm>
            <a:off x="3048000" y="4419600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Irradiance evaluation</a:t>
            </a:r>
            <a:endParaRPr lang="en-US" sz="1200" dirty="0"/>
          </a:p>
        </p:txBody>
      </p:sp>
      <p:sp>
        <p:nvSpPr>
          <p:cNvPr id="47" name="TextBox 46"/>
          <p:cNvSpPr txBox="1"/>
          <p:nvPr/>
        </p:nvSpPr>
        <p:spPr>
          <a:xfrm>
            <a:off x="4876800" y="4419600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Irradiance interpolation</a:t>
            </a:r>
            <a:endParaRPr lang="en-US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-152400" y="2847201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Ray tracing</a:t>
            </a:r>
            <a:endParaRPr lang="en-US" sz="1200" dirty="0"/>
          </a:p>
        </p:txBody>
      </p:sp>
      <p:sp>
        <p:nvSpPr>
          <p:cNvPr id="49" name="TextBox 48"/>
          <p:cNvSpPr txBox="1"/>
          <p:nvPr/>
        </p:nvSpPr>
        <p:spPr>
          <a:xfrm>
            <a:off x="2438400" y="2743200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Photon tracing</a:t>
            </a:r>
            <a:endParaRPr lang="en-US" sz="1200" dirty="0"/>
          </a:p>
        </p:txBody>
      </p:sp>
      <p:sp>
        <p:nvSpPr>
          <p:cNvPr id="50" name="Rectangle 49"/>
          <p:cNvSpPr/>
          <p:nvPr/>
        </p:nvSpPr>
        <p:spPr>
          <a:xfrm>
            <a:off x="2507641" y="1247001"/>
            <a:ext cx="18357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/>
              <a:t>Build Scene Hierarchy </a:t>
            </a:r>
            <a:endParaRPr lang="en-US" sz="1200" dirty="0"/>
          </a:p>
        </p:txBody>
      </p:sp>
      <p:cxnSp>
        <p:nvCxnSpPr>
          <p:cNvPr id="52" name="Straight Arrow Connector 51"/>
          <p:cNvCxnSpPr/>
          <p:nvPr/>
        </p:nvCxnSpPr>
        <p:spPr>
          <a:xfrm rot="16200000" flipH="1">
            <a:off x="975211" y="4434989"/>
            <a:ext cx="18318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1033" idx="3"/>
            <a:endCxn id="1034" idx="1"/>
          </p:cNvCxnSpPr>
          <p:nvPr/>
        </p:nvCxnSpPr>
        <p:spPr>
          <a:xfrm>
            <a:off x="1280160" y="5227320"/>
            <a:ext cx="77724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1034" idx="3"/>
            <a:endCxn id="1035" idx="1"/>
          </p:cNvCxnSpPr>
          <p:nvPr/>
        </p:nvCxnSpPr>
        <p:spPr>
          <a:xfrm>
            <a:off x="3032760" y="5227320"/>
            <a:ext cx="79248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1035" idx="3"/>
            <a:endCxn id="1036" idx="1"/>
          </p:cNvCxnSpPr>
          <p:nvPr/>
        </p:nvCxnSpPr>
        <p:spPr>
          <a:xfrm flipV="1">
            <a:off x="4800600" y="5212080"/>
            <a:ext cx="838200" cy="152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1037" idx="1"/>
          </p:cNvCxnSpPr>
          <p:nvPr/>
        </p:nvCxnSpPr>
        <p:spPr>
          <a:xfrm flipV="1">
            <a:off x="6553200" y="5471160"/>
            <a:ext cx="411480" cy="152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hape 71"/>
          <p:cNvCxnSpPr>
            <a:stCxn id="1032" idx="3"/>
            <a:endCxn id="25" idx="0"/>
          </p:cNvCxnSpPr>
          <p:nvPr/>
        </p:nvCxnSpPr>
        <p:spPr>
          <a:xfrm>
            <a:off x="5105400" y="3627120"/>
            <a:ext cx="2819400" cy="563880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1524000" y="3352800"/>
            <a:ext cx="6934200" cy="1588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rot="5400000">
            <a:off x="8039894" y="3771900"/>
            <a:ext cx="838200" cy="1588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Elbow Connector 91"/>
          <p:cNvCxnSpPr>
            <a:stCxn id="13" idx="0"/>
            <a:endCxn id="46" idx="0"/>
          </p:cNvCxnSpPr>
          <p:nvPr/>
        </p:nvCxnSpPr>
        <p:spPr>
          <a:xfrm rot="16200000" flipH="1">
            <a:off x="3333750" y="3562350"/>
            <a:ext cx="304800" cy="1409700"/>
          </a:xfrm>
          <a:prstGeom prst="bentConnector3">
            <a:avLst>
              <a:gd name="adj1" fmla="val 1191"/>
            </a:avLst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Ray tracing evaluation using ray casting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2057400"/>
            <a:ext cx="71247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371600" y="3505200"/>
            <a:ext cx="1295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Toasters 11 K Tri.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95600" y="3505200"/>
            <a:ext cx="1295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Bunny 69 K Tri.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19600" y="3505200"/>
            <a:ext cx="1295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Dragon 100 K Tri.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67400" y="3487579"/>
            <a:ext cx="1295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Fairy 178 K Tri.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62800" y="3487579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Dragon / Bunny 252 K Tri.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81000" y="3886200"/>
          <a:ext cx="8382000" cy="1571625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{5C22544A-7EE6-4342-B048-85BDC9FD1C3A}</a:tableStyleId>
              </a:tblPr>
              <a:tblGrid>
                <a:gridCol w="1397000"/>
                <a:gridCol w="1397000"/>
                <a:gridCol w="1397000"/>
                <a:gridCol w="1397000"/>
                <a:gridCol w="1346200"/>
                <a:gridCol w="1447800"/>
              </a:tblGrid>
              <a:tr h="314325">
                <a:tc>
                  <a:txBody>
                    <a:bodyPr/>
                    <a:lstStyle/>
                    <a:p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Toaster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Bunny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Dragon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Fairy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Dragon/Bunny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SAH BVH</a:t>
                      </a: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144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219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522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554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Binned BVH </a:t>
                      </a: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Hybrid SAH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 BVH</a:t>
                      </a: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196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127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Hybrid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 binned BVH</a:t>
                      </a: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76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85800" y="5486400"/>
            <a:ext cx="8153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Construction time</a:t>
            </a:r>
          </a:p>
          <a:p>
            <a:pPr algn="ctr"/>
            <a:r>
              <a:rPr lang="en-US" sz="1200" i="1" dirty="0" smtClean="0"/>
              <a:t>All images rendered using </a:t>
            </a:r>
            <a:r>
              <a:rPr lang="en-US" sz="1200" i="1" dirty="0" err="1" smtClean="0"/>
              <a:t>nVidia</a:t>
            </a:r>
            <a:r>
              <a:rPr lang="en-US" sz="1200" i="1" dirty="0" smtClean="0"/>
              <a:t> GTX 285 at resolution 1014 x 1024  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Tracing Time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2057400"/>
            <a:ext cx="71247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371600" y="3505200"/>
            <a:ext cx="1295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Toasters 11 K Tri.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95600" y="3505200"/>
            <a:ext cx="1295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Bunny 69 K Tri.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19600" y="3505200"/>
            <a:ext cx="1295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Dragon 100 K Tri.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67400" y="3487579"/>
            <a:ext cx="1295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Fairy 178 K Tri.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62800" y="3487579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Dragon / Bunny 252 K Tri.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81000" y="3886200"/>
          <a:ext cx="8382000" cy="1571625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{5C22544A-7EE6-4342-B048-85BDC9FD1C3A}</a:tableStyleId>
              </a:tblPr>
              <a:tblGrid>
                <a:gridCol w="1397000"/>
                <a:gridCol w="1397000"/>
                <a:gridCol w="1397000"/>
                <a:gridCol w="1397000"/>
                <a:gridCol w="1346200"/>
                <a:gridCol w="1447800"/>
              </a:tblGrid>
              <a:tr h="314325">
                <a:tc>
                  <a:txBody>
                    <a:bodyPr/>
                    <a:lstStyle/>
                    <a:p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Toaster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Bunny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Dragon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Fairy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Dragon/Bunny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SAH BVH</a:t>
                      </a: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Binned BVH </a:t>
                      </a: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Hybrid SAH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 BVH</a:t>
                      </a: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Hybrid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 binned BVH</a:t>
                      </a: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503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153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85800" y="5486400"/>
            <a:ext cx="8153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Tracing time</a:t>
            </a:r>
          </a:p>
          <a:p>
            <a:pPr algn="ctr"/>
            <a:r>
              <a:rPr lang="en-US" sz="1200" i="1" dirty="0" smtClean="0"/>
              <a:t>All images rendered using </a:t>
            </a:r>
            <a:r>
              <a:rPr lang="en-US" sz="1200" i="1" dirty="0" err="1" smtClean="0"/>
              <a:t>nVidia</a:t>
            </a:r>
            <a:r>
              <a:rPr lang="en-US" sz="1200" i="1" dirty="0" smtClean="0"/>
              <a:t> GTX 285 at resolution 1014 x 1024  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  + Tracing time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2057400"/>
            <a:ext cx="71247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371600" y="3505200"/>
            <a:ext cx="1295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Toasters 11 K Tri.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95600" y="3505200"/>
            <a:ext cx="1295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Bunny 69 K Tri.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19600" y="3505200"/>
            <a:ext cx="1295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Dragon 100 K Tri.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67400" y="3487579"/>
            <a:ext cx="1295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Fairy 178 K Tri.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62800" y="3487579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Dragon / Bunny 252 K Tri.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81000" y="3886200"/>
          <a:ext cx="8382000" cy="1571625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{5C22544A-7EE6-4342-B048-85BDC9FD1C3A}</a:tableStyleId>
              </a:tblPr>
              <a:tblGrid>
                <a:gridCol w="1397000"/>
                <a:gridCol w="1397000"/>
                <a:gridCol w="1397000"/>
                <a:gridCol w="1397000"/>
                <a:gridCol w="1346200"/>
                <a:gridCol w="1447800"/>
              </a:tblGrid>
              <a:tr h="314325">
                <a:tc>
                  <a:txBody>
                    <a:bodyPr/>
                    <a:lstStyle/>
                    <a:p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Toaster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Bunny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Dragon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Fairy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Dragon/Bunny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SAH BVH</a:t>
                      </a: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273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243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570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593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Binned BVH </a:t>
                      </a: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Hybrid SAH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 BVH</a:t>
                      </a: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Hybrid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 binned BVH</a:t>
                      </a: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532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230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117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85800" y="5486400"/>
            <a:ext cx="8153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Construction  + Tracing time</a:t>
            </a:r>
          </a:p>
          <a:p>
            <a:pPr algn="ctr"/>
            <a:r>
              <a:rPr lang="en-US" sz="1200" i="1" dirty="0" smtClean="0"/>
              <a:t>All images rendered using </a:t>
            </a:r>
            <a:r>
              <a:rPr lang="en-US" sz="1200" i="1" dirty="0" err="1" smtClean="0"/>
              <a:t>nVidia</a:t>
            </a:r>
            <a:r>
              <a:rPr lang="en-US" sz="1200" i="1" dirty="0" smtClean="0"/>
              <a:t> GTX 285 at resolution 1014 x 1024  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8809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en-US" sz="2800" dirty="0" smtClean="0"/>
              <a:t>Ray tracing evaluation using Witted ray tracing</a:t>
            </a:r>
            <a:endParaRPr lang="en-US" sz="2800" dirty="0"/>
          </a:p>
        </p:txBody>
      </p:sp>
      <p:pic>
        <p:nvPicPr>
          <p:cNvPr id="19" name="Picture 2" descr="\\userpc\channel\photonimages\wmplayer 2011-04-01 15-25-27-6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990600"/>
            <a:ext cx="2286000" cy="2286000"/>
          </a:xfrm>
          <a:prstGeom prst="rect">
            <a:avLst/>
          </a:prstGeom>
          <a:noFill/>
        </p:spPr>
      </p:pic>
      <p:pic>
        <p:nvPicPr>
          <p:cNvPr id="20" name="Picture 3" descr="\\userpc\channel\photonimages\wmplayer 2011-04-01 15-25-21-0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810000"/>
            <a:ext cx="2286000" cy="2286000"/>
          </a:xfrm>
          <a:prstGeom prst="rect">
            <a:avLst/>
          </a:prstGeom>
          <a:noFill/>
        </p:spPr>
      </p:pic>
      <p:pic>
        <p:nvPicPr>
          <p:cNvPr id="21" name="Picture 4" descr="\\userpc\channel\photonimages\wmplayer 2011-04-01 15-27-21-2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3810000"/>
            <a:ext cx="2286000" cy="2286000"/>
          </a:xfrm>
          <a:prstGeom prst="rect">
            <a:avLst/>
          </a:prstGeom>
          <a:noFill/>
        </p:spPr>
      </p:pic>
      <p:pic>
        <p:nvPicPr>
          <p:cNvPr id="22" name="Picture 21" descr="\\userpc\channel\photonimages\wmplayer 2011-04-01 15-35-00-1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990600"/>
            <a:ext cx="2286000" cy="2286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33600" y="335280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Toasters  38 fps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724400" y="335280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Cloth/ball 30 fps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752600" y="6248401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Fairy (single bounce) 20 fps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343400" y="6248400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Fairy (reflection) 11fps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990600" y="6581001"/>
            <a:ext cx="815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All images rendered using </a:t>
            </a:r>
            <a:r>
              <a:rPr lang="en-US" sz="1200" i="1" dirty="0" err="1" smtClean="0"/>
              <a:t>nVidia</a:t>
            </a:r>
            <a:r>
              <a:rPr lang="en-US" sz="1200" i="1" dirty="0" smtClean="0"/>
              <a:t> GTX 285 at resolution 1014 x 1024  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Photon mapping performance </a:t>
            </a:r>
            <a:endParaRPr lang="en-US" dirty="0"/>
          </a:p>
        </p:txBody>
      </p:sp>
      <p:pic>
        <p:nvPicPr>
          <p:cNvPr id="1026" name="Picture 2" descr="\\userpc\channel\photonimages\wmplayer 2011-04-01 15-22-06-4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" y="2057400"/>
            <a:ext cx="2684104" cy="2695574"/>
          </a:xfrm>
          <a:prstGeom prst="rect">
            <a:avLst/>
          </a:prstGeom>
          <a:noFill/>
        </p:spPr>
      </p:pic>
      <p:pic>
        <p:nvPicPr>
          <p:cNvPr id="1027" name="Picture 3" descr="\\userpc\channel\photonimages\wmplayer 2011-04-01 15-22-26-5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5180" y="2057400"/>
            <a:ext cx="2674620" cy="2686050"/>
          </a:xfrm>
          <a:prstGeom prst="rect">
            <a:avLst/>
          </a:prstGeom>
          <a:noFill/>
        </p:spPr>
      </p:pic>
      <p:pic>
        <p:nvPicPr>
          <p:cNvPr id="1028" name="Picture 4" descr="\\userpc\channel\photonimages\wmplayer 2011-04-01 15-22-33-1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2180" y="2057400"/>
            <a:ext cx="2674620" cy="26860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066800" y="480060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Cornel box 2 fps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886200" y="480060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Dragon 2 fps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248400" y="480060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Simple box 2 fps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" y="5334000"/>
            <a:ext cx="815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All images rendered using </a:t>
            </a:r>
            <a:r>
              <a:rPr lang="en-US" sz="1200" i="1" dirty="0" err="1" smtClean="0"/>
              <a:t>nVidia</a:t>
            </a:r>
            <a:r>
              <a:rPr lang="en-US" sz="1200" i="1" dirty="0" smtClean="0"/>
              <a:t> GTX 285 at resolution 1014 x 1024  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95388" y="1154668"/>
            <a:ext cx="2843212" cy="2004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230868"/>
            <a:ext cx="35814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33400" y="3135868"/>
            <a:ext cx="4038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Ray tracing concept </a:t>
            </a:r>
            <a:r>
              <a:rPr lang="en-US" sz="1200" dirty="0">
                <a:solidFill>
                  <a:prstClr val="black"/>
                </a:solidFill>
              </a:rPr>
              <a:t>Image from [1] </a:t>
            </a:r>
            <a:endParaRPr lang="en-US" dirty="0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953000" y="3135868"/>
            <a:ext cx="396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Ray tracing output </a:t>
            </a:r>
            <a:r>
              <a:rPr lang="en-US" sz="1200" dirty="0" smtClean="0"/>
              <a:t>-Image </a:t>
            </a:r>
            <a:r>
              <a:rPr lang="en-US" sz="1200" dirty="0" smtClean="0"/>
              <a:t>from [2] </a:t>
            </a:r>
            <a:r>
              <a:rPr lang="en-US" sz="1200" dirty="0" smtClean="0"/>
              <a:t>-</a:t>
            </a:r>
            <a:endParaRPr lang="en-US" sz="1200" dirty="0"/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3593068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3593068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5105400" y="6096000"/>
            <a:ext cx="4038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Global illumination </a:t>
            </a:r>
            <a:r>
              <a:rPr lang="en-US" sz="1200" dirty="0"/>
              <a:t>- Image from </a:t>
            </a:r>
            <a:r>
              <a:rPr lang="en-US" sz="1200" dirty="0" smtClean="0"/>
              <a:t>[3] </a:t>
            </a:r>
            <a:r>
              <a:rPr lang="en-US" sz="1200" dirty="0"/>
              <a:t>-</a:t>
            </a:r>
            <a:endParaRPr lang="en-US" sz="1200" dirty="0"/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1143000" y="6107668"/>
            <a:ext cx="3886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Local illumination </a:t>
            </a:r>
            <a:r>
              <a:rPr lang="en-US" sz="1200" dirty="0" smtClean="0"/>
              <a:t>-Image </a:t>
            </a:r>
            <a:r>
              <a:rPr lang="en-US" sz="1200" dirty="0" smtClean="0"/>
              <a:t>from [3] </a:t>
            </a:r>
            <a:r>
              <a:rPr lang="en-US" sz="1200" dirty="0"/>
              <a:t>-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Proposed a fast algorithm for building BVH</a:t>
            </a:r>
          </a:p>
          <a:p>
            <a:r>
              <a:rPr lang="en-US" dirty="0" smtClean="0"/>
              <a:t>Extended primitive algorithms toolbox to include efficient algorithms required for constructing hierarchal trees</a:t>
            </a:r>
          </a:p>
          <a:p>
            <a:r>
              <a:rPr lang="en-US" dirty="0" smtClean="0"/>
              <a:t>New approach for GPU parallel code which simplifies previous proposed algorithms</a:t>
            </a:r>
          </a:p>
          <a:p>
            <a:r>
              <a:rPr lang="en-US" dirty="0" smtClean="0"/>
              <a:t>Implemented a complete global illumination pipeline on GPU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or extend current parallel template library (e.g. thrust) </a:t>
            </a:r>
          </a:p>
          <a:p>
            <a:r>
              <a:rPr lang="en-US" dirty="0" smtClean="0"/>
              <a:t>Use the LBVH approach for fast point-based KD-tree construction </a:t>
            </a:r>
          </a:p>
          <a:p>
            <a:r>
              <a:rPr lang="en-US" dirty="0" smtClean="0"/>
              <a:t>Enhance ray tracer for distributed ray tracing effects </a:t>
            </a:r>
          </a:p>
          <a:p>
            <a:r>
              <a:rPr lang="en-US" dirty="0" smtClean="0"/>
              <a:t>Enhance photon mapping for area light and other global illumination effects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600" dirty="0" smtClean="0"/>
              <a:t>[1</a:t>
            </a:r>
            <a:r>
              <a:rPr lang="en-US" sz="1600" dirty="0"/>
              <a:t>] </a:t>
            </a:r>
            <a:r>
              <a:rPr lang="en-US" sz="1600" dirty="0"/>
              <a:t>Ray </a:t>
            </a:r>
            <a:r>
              <a:rPr lang="en-US" sz="1600" dirty="0"/>
              <a:t>tracing </a:t>
            </a:r>
            <a:r>
              <a:rPr lang="en-US" sz="1600" dirty="0">
                <a:hlinkClick r:id="rId2"/>
              </a:rPr>
              <a:t>http</a:t>
            </a:r>
            <a:r>
              <a:rPr lang="en-US" sz="1600" dirty="0">
                <a:hlinkClick r:id="rId2"/>
              </a:rPr>
              <a:t>://en.wikipedia.org/wiki/Ray_tracing_%</a:t>
            </a:r>
            <a:r>
              <a:rPr lang="en-US" sz="1600" dirty="0" smtClean="0">
                <a:hlinkClick r:id="rId2"/>
              </a:rPr>
              <a:t>28graphics%29</a:t>
            </a:r>
            <a:endParaRPr lang="en-US" sz="1600" dirty="0" smtClean="0"/>
          </a:p>
          <a:p>
            <a:pPr>
              <a:spcBef>
                <a:spcPts val="0"/>
              </a:spcBef>
            </a:pP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1600" dirty="0" smtClean="0"/>
              <a:t>[2] </a:t>
            </a:r>
            <a:r>
              <a:rPr lang="de-DE" sz="1600" dirty="0"/>
              <a:t>PARKER, S. G., BIGLER, J., DIETRICH, A., FRIEDRICH, H., HOBEROCK, J., LUEBKE, D., </a:t>
            </a:r>
            <a:r>
              <a:rPr lang="en-US" sz="1600" dirty="0"/>
              <a:t>MCALLISTER, D., MCGUIRE, M., MORLEY, K., ROBISON, A., AND STICH, M. 2010. </a:t>
            </a:r>
            <a:r>
              <a:rPr lang="en-US" sz="1600" dirty="0" err="1"/>
              <a:t>Optix</a:t>
            </a:r>
            <a:r>
              <a:rPr lang="en-US" sz="1600" dirty="0"/>
              <a:t>: a general purpose ray tracing engine. ACM Trans. </a:t>
            </a:r>
            <a:r>
              <a:rPr lang="en-US" sz="1600" dirty="0"/>
              <a:t>Graph</a:t>
            </a:r>
            <a:r>
              <a:rPr lang="en-US" sz="1600" dirty="0"/>
              <a:t>. </a:t>
            </a:r>
            <a:r>
              <a:rPr lang="en-US" sz="1600" dirty="0"/>
              <a:t>29, 66:1–66:13</a:t>
            </a:r>
            <a:r>
              <a:rPr lang="en-US" sz="1600" dirty="0" smtClean="0"/>
              <a:t>.</a:t>
            </a:r>
          </a:p>
          <a:p>
            <a:pPr>
              <a:spcBef>
                <a:spcPts val="0"/>
              </a:spcBef>
            </a:pP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1600" dirty="0" smtClean="0"/>
              <a:t>[3] </a:t>
            </a:r>
            <a:r>
              <a:rPr lang="en-US" sz="1600" dirty="0"/>
              <a:t>JENSEN, H. </a:t>
            </a:r>
            <a:r>
              <a:rPr lang="en-US" sz="1600" dirty="0"/>
              <a:t>W. 2001. Realistic Image Synthesis Using Photon Mapping. </a:t>
            </a:r>
            <a:r>
              <a:rPr lang="en-US" sz="1600" dirty="0"/>
              <a:t>AK Peters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0386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global illumination (GI) and ray tracing (RT) algorithms seek for primitives intersection</a:t>
            </a:r>
          </a:p>
          <a:p>
            <a:r>
              <a:rPr lang="en-US" dirty="0" smtClean="0"/>
              <a:t>Primitives intersection is the main bottleneck </a:t>
            </a:r>
          </a:p>
          <a:p>
            <a:r>
              <a:rPr lang="en-US" dirty="0" smtClean="0"/>
              <a:t>Spatial partitioning data structures (</a:t>
            </a:r>
            <a:r>
              <a:rPr lang="en-US" sz="2800" dirty="0" smtClean="0"/>
              <a:t>DS</a:t>
            </a:r>
            <a:r>
              <a:rPr lang="en-US" dirty="0" smtClean="0"/>
              <a:t>) are used to speed up the rendering performance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Motivation</a:t>
            </a:r>
            <a:endParaRPr lang="en-US" sz="3200" dirty="0"/>
          </a:p>
        </p:txBody>
      </p:sp>
      <p:pic>
        <p:nvPicPr>
          <p:cNvPr id="1027" name="Picture 3" descr="\\userpc\channel\photonimages\GPULBVH 2011-04-10 08-48-53-36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33400" y="4191000"/>
            <a:ext cx="2438400" cy="2057400"/>
          </a:xfrm>
          <a:prstGeom prst="rect">
            <a:avLst/>
          </a:prstGeom>
          <a:noFill/>
        </p:spPr>
      </p:pic>
      <p:pic>
        <p:nvPicPr>
          <p:cNvPr id="1028" name="Picture 4" descr="\\userpc\channel\photonimages\GPULBVH 2011-04-10 08-49-06-56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4191000"/>
            <a:ext cx="2438400" cy="2057400"/>
          </a:xfrm>
          <a:prstGeom prst="rect">
            <a:avLst/>
          </a:prstGeom>
          <a:noFill/>
        </p:spPr>
      </p:pic>
      <p:pic>
        <p:nvPicPr>
          <p:cNvPr id="1029" name="Picture 5" descr="\\userpc\channel\photonimages\GPULBVH 2011-04-10 08-49-16-81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4191000"/>
            <a:ext cx="2438400" cy="2057400"/>
          </a:xfrm>
          <a:prstGeom prst="rect">
            <a:avLst/>
          </a:prstGeom>
          <a:noFill/>
        </p:spPr>
      </p:pic>
      <p:pic>
        <p:nvPicPr>
          <p:cNvPr id="1030" name="Picture 6" descr="\\userpc\channel\photonimages\GPULBVH 2011-04-10 08-49-31-98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4191000"/>
            <a:ext cx="2438400" cy="2057400"/>
          </a:xfrm>
          <a:prstGeom prst="rect">
            <a:avLst/>
          </a:prstGeom>
          <a:noFill/>
        </p:spPr>
      </p:pic>
      <p:pic>
        <p:nvPicPr>
          <p:cNvPr id="1031" name="Picture 7" descr="\\userpc\channel\photonimages\GPULBVH 2011-04-10 08-49-40-30.p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4191000"/>
            <a:ext cx="24384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Most GI and RT algorithms use spatial partitioning data structures (e.g. grid , BVHs, KD-trees, </a:t>
            </a:r>
            <a:r>
              <a:rPr lang="en-US" sz="2400" dirty="0" err="1" smtClean="0"/>
              <a:t>Octrees</a:t>
            </a:r>
            <a:r>
              <a:rPr lang="en-US" sz="2400" dirty="0" smtClean="0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Spatial Partitioning Data Structures </a:t>
            </a:r>
            <a:r>
              <a:rPr lang="en-US" sz="2400" dirty="0" smtClean="0"/>
              <a:t>(1D)</a:t>
            </a:r>
            <a:endParaRPr lang="en-US" sz="3200" dirty="0"/>
          </a:p>
        </p:txBody>
      </p:sp>
      <p:sp>
        <p:nvSpPr>
          <p:cNvPr id="27" name="Rectangle 26"/>
          <p:cNvSpPr/>
          <p:nvPr/>
        </p:nvSpPr>
        <p:spPr>
          <a:xfrm>
            <a:off x="1981200" y="2438400"/>
            <a:ext cx="5257800" cy="685800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/>
          <p:cNvSpPr/>
          <p:nvPr/>
        </p:nvSpPr>
        <p:spPr>
          <a:xfrm>
            <a:off x="2286000" y="2667000"/>
            <a:ext cx="304800" cy="228600"/>
          </a:xfrm>
          <a:prstGeom prst="triangle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/>
          <p:cNvSpPr/>
          <p:nvPr/>
        </p:nvSpPr>
        <p:spPr>
          <a:xfrm>
            <a:off x="2895600" y="2667000"/>
            <a:ext cx="304800" cy="228600"/>
          </a:xfrm>
          <a:prstGeom prst="triangle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/>
          <p:cNvSpPr/>
          <p:nvPr/>
        </p:nvSpPr>
        <p:spPr>
          <a:xfrm>
            <a:off x="4876800" y="2667000"/>
            <a:ext cx="304800" cy="228600"/>
          </a:xfrm>
          <a:prstGeom prst="triangl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/>
          <p:cNvSpPr/>
          <p:nvPr/>
        </p:nvSpPr>
        <p:spPr>
          <a:xfrm>
            <a:off x="5715000" y="2667000"/>
            <a:ext cx="304800" cy="228600"/>
          </a:xfrm>
          <a:prstGeom prst="triangle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/>
          <p:cNvSpPr/>
          <p:nvPr/>
        </p:nvSpPr>
        <p:spPr>
          <a:xfrm>
            <a:off x="5334000" y="2667000"/>
            <a:ext cx="304800" cy="228600"/>
          </a:xfrm>
          <a:prstGeom prst="triangle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38"/>
          <p:cNvSpPr/>
          <p:nvPr/>
        </p:nvSpPr>
        <p:spPr>
          <a:xfrm>
            <a:off x="6096000" y="2667000"/>
            <a:ext cx="304800" cy="228600"/>
          </a:xfrm>
          <a:prstGeom prst="triangle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9"/>
          <p:cNvSpPr/>
          <p:nvPr/>
        </p:nvSpPr>
        <p:spPr>
          <a:xfrm>
            <a:off x="6477000" y="2667000"/>
            <a:ext cx="304800" cy="228600"/>
          </a:xfrm>
          <a:prstGeom prst="triangle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Isosceles Triangle 40"/>
          <p:cNvSpPr/>
          <p:nvPr/>
        </p:nvSpPr>
        <p:spPr>
          <a:xfrm>
            <a:off x="6858000" y="2667000"/>
            <a:ext cx="304800" cy="228600"/>
          </a:xfrm>
          <a:prstGeom prst="triangle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/>
          <p:nvPr/>
        </p:nvCxnSpPr>
        <p:spPr>
          <a:xfrm rot="5400000" flipH="1" flipV="1">
            <a:off x="2173288" y="3391694"/>
            <a:ext cx="378618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 flipH="1" flipV="1">
            <a:off x="2934891" y="3390503"/>
            <a:ext cx="38020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16200000" flipV="1">
            <a:off x="3924697" y="3391296"/>
            <a:ext cx="380206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 flipH="1" flipV="1">
            <a:off x="4801791" y="3428603"/>
            <a:ext cx="456406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 flipH="1" flipV="1">
            <a:off x="5716191" y="3428603"/>
            <a:ext cx="45640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5400000" flipH="1" flipV="1">
            <a:off x="6782991" y="3429397"/>
            <a:ext cx="455612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>
            <a:off x="1981200" y="3810000"/>
            <a:ext cx="5257800" cy="685800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Isosceles Triangle 105"/>
          <p:cNvSpPr/>
          <p:nvPr/>
        </p:nvSpPr>
        <p:spPr>
          <a:xfrm>
            <a:off x="2286000" y="4038600"/>
            <a:ext cx="304800" cy="228600"/>
          </a:xfrm>
          <a:prstGeom prst="triangl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Isosceles Triangle 106"/>
          <p:cNvSpPr/>
          <p:nvPr/>
        </p:nvSpPr>
        <p:spPr>
          <a:xfrm>
            <a:off x="2895600" y="4038600"/>
            <a:ext cx="304800" cy="228600"/>
          </a:xfrm>
          <a:prstGeom prst="triangl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Isosceles Triangle 107"/>
          <p:cNvSpPr/>
          <p:nvPr/>
        </p:nvSpPr>
        <p:spPr>
          <a:xfrm>
            <a:off x="4876800" y="4038600"/>
            <a:ext cx="304800" cy="228600"/>
          </a:xfrm>
          <a:prstGeom prst="triangl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Isosceles Triangle 108"/>
          <p:cNvSpPr/>
          <p:nvPr/>
        </p:nvSpPr>
        <p:spPr>
          <a:xfrm>
            <a:off x="5715000" y="4038600"/>
            <a:ext cx="304800" cy="228600"/>
          </a:xfrm>
          <a:prstGeom prst="triangle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Isosceles Triangle 109"/>
          <p:cNvSpPr/>
          <p:nvPr/>
        </p:nvSpPr>
        <p:spPr>
          <a:xfrm>
            <a:off x="5334000" y="4038600"/>
            <a:ext cx="304800" cy="228600"/>
          </a:xfrm>
          <a:prstGeom prst="triangle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Isosceles Triangle 110"/>
          <p:cNvSpPr/>
          <p:nvPr/>
        </p:nvSpPr>
        <p:spPr>
          <a:xfrm>
            <a:off x="6096000" y="4038600"/>
            <a:ext cx="304800" cy="228600"/>
          </a:xfrm>
          <a:prstGeom prst="triangle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Isosceles Triangle 111"/>
          <p:cNvSpPr/>
          <p:nvPr/>
        </p:nvSpPr>
        <p:spPr>
          <a:xfrm>
            <a:off x="6477000" y="4038600"/>
            <a:ext cx="304800" cy="228600"/>
          </a:xfrm>
          <a:prstGeom prst="triangle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Isosceles Triangle 112"/>
          <p:cNvSpPr/>
          <p:nvPr/>
        </p:nvSpPr>
        <p:spPr>
          <a:xfrm>
            <a:off x="6858000" y="4038600"/>
            <a:ext cx="304800" cy="228600"/>
          </a:xfrm>
          <a:prstGeom prst="triangle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4" name="Straight Arrow Connector 113"/>
          <p:cNvCxnSpPr/>
          <p:nvPr/>
        </p:nvCxnSpPr>
        <p:spPr>
          <a:xfrm rot="5400000" flipH="1" flipV="1">
            <a:off x="2173288" y="4763294"/>
            <a:ext cx="378618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rot="5400000" flipH="1" flipV="1">
            <a:off x="2934891" y="4762103"/>
            <a:ext cx="38020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rot="16200000" flipV="1">
            <a:off x="3924697" y="4762896"/>
            <a:ext cx="380206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 rot="5400000" flipH="1" flipV="1">
            <a:off x="4801791" y="4800203"/>
            <a:ext cx="456406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 rot="5400000" flipH="1" flipV="1">
            <a:off x="5716191" y="4800203"/>
            <a:ext cx="45640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rot="5400000" flipH="1" flipV="1">
            <a:off x="6782991" y="4800997"/>
            <a:ext cx="455612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rot="16200000" flipH="1">
            <a:off x="4306094" y="4152106"/>
            <a:ext cx="685800" cy="1588"/>
          </a:xfrm>
          <a:prstGeom prst="line">
            <a:avLst/>
          </a:prstGeom>
          <a:ln w="254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ctangle 120"/>
          <p:cNvSpPr/>
          <p:nvPr/>
        </p:nvSpPr>
        <p:spPr>
          <a:xfrm>
            <a:off x="1981200" y="5257800"/>
            <a:ext cx="5257800" cy="685800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Isosceles Triangle 121"/>
          <p:cNvSpPr/>
          <p:nvPr/>
        </p:nvSpPr>
        <p:spPr>
          <a:xfrm>
            <a:off x="2286000" y="5486400"/>
            <a:ext cx="304800" cy="228600"/>
          </a:xfrm>
          <a:prstGeom prst="triangl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Isosceles Triangle 122"/>
          <p:cNvSpPr/>
          <p:nvPr/>
        </p:nvSpPr>
        <p:spPr>
          <a:xfrm>
            <a:off x="2895600" y="5486400"/>
            <a:ext cx="304800" cy="228600"/>
          </a:xfrm>
          <a:prstGeom prst="triangl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Isosceles Triangle 123"/>
          <p:cNvSpPr/>
          <p:nvPr/>
        </p:nvSpPr>
        <p:spPr>
          <a:xfrm>
            <a:off x="4876800" y="5486400"/>
            <a:ext cx="304800" cy="228600"/>
          </a:xfrm>
          <a:prstGeom prst="triangl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Isosceles Triangle 124"/>
          <p:cNvSpPr/>
          <p:nvPr/>
        </p:nvSpPr>
        <p:spPr>
          <a:xfrm>
            <a:off x="5715000" y="5486400"/>
            <a:ext cx="304800" cy="228600"/>
          </a:xfrm>
          <a:prstGeom prst="triangle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Isosceles Triangle 125"/>
          <p:cNvSpPr/>
          <p:nvPr/>
        </p:nvSpPr>
        <p:spPr>
          <a:xfrm>
            <a:off x="5334000" y="5486400"/>
            <a:ext cx="304800" cy="228600"/>
          </a:xfrm>
          <a:prstGeom prst="triangle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Isosceles Triangle 126"/>
          <p:cNvSpPr/>
          <p:nvPr/>
        </p:nvSpPr>
        <p:spPr>
          <a:xfrm>
            <a:off x="6096000" y="5486400"/>
            <a:ext cx="304800" cy="228600"/>
          </a:xfrm>
          <a:prstGeom prst="triangl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Isosceles Triangle 127"/>
          <p:cNvSpPr/>
          <p:nvPr/>
        </p:nvSpPr>
        <p:spPr>
          <a:xfrm>
            <a:off x="6477000" y="5486400"/>
            <a:ext cx="304800" cy="228600"/>
          </a:xfrm>
          <a:prstGeom prst="triangl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Isosceles Triangle 128"/>
          <p:cNvSpPr/>
          <p:nvPr/>
        </p:nvSpPr>
        <p:spPr>
          <a:xfrm>
            <a:off x="6858000" y="5486400"/>
            <a:ext cx="304800" cy="228600"/>
          </a:xfrm>
          <a:prstGeom prst="triangl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" name="Straight Arrow Connector 129"/>
          <p:cNvCxnSpPr/>
          <p:nvPr/>
        </p:nvCxnSpPr>
        <p:spPr>
          <a:xfrm rot="5400000" flipH="1" flipV="1">
            <a:off x="2173288" y="6211094"/>
            <a:ext cx="378618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 rot="5400000" flipH="1" flipV="1">
            <a:off x="2934891" y="6209903"/>
            <a:ext cx="38020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rot="16200000" flipV="1">
            <a:off x="3924697" y="6210696"/>
            <a:ext cx="380206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 rot="5400000" flipH="1" flipV="1">
            <a:off x="4801791" y="6248003"/>
            <a:ext cx="456406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 rot="5400000" flipH="1" flipV="1">
            <a:off x="5716191" y="6248003"/>
            <a:ext cx="45640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>
          <a:xfrm rot="5400000" flipH="1" flipV="1">
            <a:off x="6782991" y="6248797"/>
            <a:ext cx="455612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rot="16200000" flipH="1">
            <a:off x="4306094" y="5599907"/>
            <a:ext cx="685800" cy="1588"/>
          </a:xfrm>
          <a:prstGeom prst="line">
            <a:avLst/>
          </a:prstGeom>
          <a:ln w="254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rot="16200000" flipH="1">
            <a:off x="5677694" y="5599906"/>
            <a:ext cx="685800" cy="1588"/>
          </a:xfrm>
          <a:prstGeom prst="line">
            <a:avLst/>
          </a:prstGeom>
          <a:ln w="254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rot="16200000" flipH="1">
            <a:off x="3010694" y="5599906"/>
            <a:ext cx="685800" cy="1588"/>
          </a:xfrm>
          <a:prstGeom prst="line">
            <a:avLst/>
          </a:prstGeom>
          <a:ln w="254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138"/>
          <p:cNvSpPr txBox="1"/>
          <p:nvPr/>
        </p:nvSpPr>
        <p:spPr>
          <a:xfrm>
            <a:off x="457200" y="2590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Level 0</a:t>
            </a:r>
            <a:endParaRPr lang="en-US" dirty="0"/>
          </a:p>
        </p:txBody>
      </p:sp>
      <p:sp>
        <p:nvSpPr>
          <p:cNvPr id="140" name="TextBox 139"/>
          <p:cNvSpPr txBox="1"/>
          <p:nvPr/>
        </p:nvSpPr>
        <p:spPr>
          <a:xfrm>
            <a:off x="457200" y="3962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Level 1</a:t>
            </a:r>
            <a:endParaRPr lang="en-US" dirty="0"/>
          </a:p>
        </p:txBody>
      </p:sp>
      <p:sp>
        <p:nvSpPr>
          <p:cNvPr id="141" name="TextBox 140"/>
          <p:cNvSpPr txBox="1"/>
          <p:nvPr/>
        </p:nvSpPr>
        <p:spPr>
          <a:xfrm>
            <a:off x="457200" y="5410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Level 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Spatial partitioning f(space) 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Object partitioning f(# of objects) </a:t>
            </a:r>
            <a:endParaRPr lang="en-US" sz="1400" i="1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SAH partitioning f(space, # of objects)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Spatial Partition DS Approaches</a:t>
            </a:r>
            <a:endParaRPr lang="en-US" sz="3200" dirty="0"/>
          </a:p>
        </p:txBody>
      </p:sp>
      <p:sp>
        <p:nvSpPr>
          <p:cNvPr id="76" name="Rectangle 75"/>
          <p:cNvSpPr/>
          <p:nvPr/>
        </p:nvSpPr>
        <p:spPr>
          <a:xfrm>
            <a:off x="3200400" y="1828800"/>
            <a:ext cx="5257800" cy="685800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Isosceles Triangle 76"/>
          <p:cNvSpPr/>
          <p:nvPr/>
        </p:nvSpPr>
        <p:spPr>
          <a:xfrm>
            <a:off x="3505200" y="2057400"/>
            <a:ext cx="304800" cy="228600"/>
          </a:xfrm>
          <a:prstGeom prst="triangl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Isosceles Triangle 77"/>
          <p:cNvSpPr/>
          <p:nvPr/>
        </p:nvSpPr>
        <p:spPr>
          <a:xfrm>
            <a:off x="4114800" y="2057400"/>
            <a:ext cx="304800" cy="228600"/>
          </a:xfrm>
          <a:prstGeom prst="triangl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Isosceles Triangle 78"/>
          <p:cNvSpPr/>
          <p:nvPr/>
        </p:nvSpPr>
        <p:spPr>
          <a:xfrm>
            <a:off x="6096000" y="2057400"/>
            <a:ext cx="304800" cy="228600"/>
          </a:xfrm>
          <a:prstGeom prst="triangl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Isosceles Triangle 79"/>
          <p:cNvSpPr/>
          <p:nvPr/>
        </p:nvSpPr>
        <p:spPr>
          <a:xfrm>
            <a:off x="6934200" y="2057400"/>
            <a:ext cx="304800" cy="228600"/>
          </a:xfrm>
          <a:prstGeom prst="triangle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Isosceles Triangle 80"/>
          <p:cNvSpPr/>
          <p:nvPr/>
        </p:nvSpPr>
        <p:spPr>
          <a:xfrm>
            <a:off x="6553200" y="2057400"/>
            <a:ext cx="304800" cy="228600"/>
          </a:xfrm>
          <a:prstGeom prst="triangle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Isosceles Triangle 81"/>
          <p:cNvSpPr/>
          <p:nvPr/>
        </p:nvSpPr>
        <p:spPr>
          <a:xfrm>
            <a:off x="7315200" y="2057400"/>
            <a:ext cx="304800" cy="228600"/>
          </a:xfrm>
          <a:prstGeom prst="triangle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Isosceles Triangle 82"/>
          <p:cNvSpPr/>
          <p:nvPr/>
        </p:nvSpPr>
        <p:spPr>
          <a:xfrm>
            <a:off x="7696200" y="2057400"/>
            <a:ext cx="304800" cy="228600"/>
          </a:xfrm>
          <a:prstGeom prst="triangle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Isosceles Triangle 83"/>
          <p:cNvSpPr/>
          <p:nvPr/>
        </p:nvSpPr>
        <p:spPr>
          <a:xfrm>
            <a:off x="8077200" y="2057400"/>
            <a:ext cx="304800" cy="228600"/>
          </a:xfrm>
          <a:prstGeom prst="triangle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Arrow Connector 84"/>
          <p:cNvCxnSpPr/>
          <p:nvPr/>
        </p:nvCxnSpPr>
        <p:spPr>
          <a:xfrm rot="5400000" flipH="1" flipV="1">
            <a:off x="3392488" y="2705101"/>
            <a:ext cx="378618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rot="5400000" flipH="1" flipV="1">
            <a:off x="4154091" y="2703910"/>
            <a:ext cx="38020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rot="16200000" flipV="1">
            <a:off x="5143897" y="2704703"/>
            <a:ext cx="380206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rot="5400000" flipH="1" flipV="1">
            <a:off x="6020991" y="2742010"/>
            <a:ext cx="456406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rot="5400000" flipH="1" flipV="1">
            <a:off x="6935391" y="2742010"/>
            <a:ext cx="45640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rot="5400000" flipH="1" flipV="1">
            <a:off x="8002191" y="2742804"/>
            <a:ext cx="455612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16200000" flipH="1">
            <a:off x="5525294" y="2170906"/>
            <a:ext cx="685800" cy="1588"/>
          </a:xfrm>
          <a:prstGeom prst="line">
            <a:avLst/>
          </a:prstGeom>
          <a:ln w="254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tangle 109"/>
          <p:cNvSpPr/>
          <p:nvPr/>
        </p:nvSpPr>
        <p:spPr>
          <a:xfrm>
            <a:off x="3200400" y="3505993"/>
            <a:ext cx="5257800" cy="685800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Isosceles Triangle 110"/>
          <p:cNvSpPr/>
          <p:nvPr/>
        </p:nvSpPr>
        <p:spPr>
          <a:xfrm>
            <a:off x="3505200" y="3734593"/>
            <a:ext cx="304800" cy="228600"/>
          </a:xfrm>
          <a:prstGeom prst="triangle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Isosceles Triangle 111"/>
          <p:cNvSpPr/>
          <p:nvPr/>
        </p:nvSpPr>
        <p:spPr>
          <a:xfrm>
            <a:off x="4114800" y="3734593"/>
            <a:ext cx="304800" cy="228600"/>
          </a:xfrm>
          <a:prstGeom prst="triangle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Isosceles Triangle 112"/>
          <p:cNvSpPr/>
          <p:nvPr/>
        </p:nvSpPr>
        <p:spPr>
          <a:xfrm>
            <a:off x="6096000" y="3734593"/>
            <a:ext cx="304800" cy="228600"/>
          </a:xfrm>
          <a:prstGeom prst="triangl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Isosceles Triangle 113"/>
          <p:cNvSpPr/>
          <p:nvPr/>
        </p:nvSpPr>
        <p:spPr>
          <a:xfrm>
            <a:off x="6934200" y="3734593"/>
            <a:ext cx="304800" cy="228600"/>
          </a:xfrm>
          <a:prstGeom prst="triangl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Isosceles Triangle 114"/>
          <p:cNvSpPr/>
          <p:nvPr/>
        </p:nvSpPr>
        <p:spPr>
          <a:xfrm>
            <a:off x="6553200" y="3734593"/>
            <a:ext cx="304800" cy="228600"/>
          </a:xfrm>
          <a:prstGeom prst="triangle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Isosceles Triangle 115"/>
          <p:cNvSpPr/>
          <p:nvPr/>
        </p:nvSpPr>
        <p:spPr>
          <a:xfrm>
            <a:off x="7315200" y="3734593"/>
            <a:ext cx="304800" cy="228600"/>
          </a:xfrm>
          <a:prstGeom prst="triangl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Isosceles Triangle 116"/>
          <p:cNvSpPr/>
          <p:nvPr/>
        </p:nvSpPr>
        <p:spPr>
          <a:xfrm>
            <a:off x="7696200" y="3734593"/>
            <a:ext cx="304800" cy="228600"/>
          </a:xfrm>
          <a:prstGeom prst="triangl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Isosceles Triangle 117"/>
          <p:cNvSpPr/>
          <p:nvPr/>
        </p:nvSpPr>
        <p:spPr>
          <a:xfrm>
            <a:off x="8077200" y="3734593"/>
            <a:ext cx="304800" cy="228600"/>
          </a:xfrm>
          <a:prstGeom prst="triangl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9" name="Straight Arrow Connector 118"/>
          <p:cNvCxnSpPr/>
          <p:nvPr/>
        </p:nvCxnSpPr>
        <p:spPr>
          <a:xfrm rot="5400000" flipH="1" flipV="1">
            <a:off x="3392488" y="4382294"/>
            <a:ext cx="378618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 rot="5400000" flipH="1" flipV="1">
            <a:off x="4154091" y="4381103"/>
            <a:ext cx="38020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 rot="16200000" flipV="1">
            <a:off x="5143897" y="4381896"/>
            <a:ext cx="380206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 rot="5400000" flipH="1" flipV="1">
            <a:off x="6020991" y="4419203"/>
            <a:ext cx="456406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 rot="5400000" flipH="1" flipV="1">
            <a:off x="6935391" y="4419203"/>
            <a:ext cx="45640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 rot="5400000" flipH="1" flipV="1">
            <a:off x="8002191" y="4419997"/>
            <a:ext cx="455612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rot="16200000" flipH="1">
            <a:off x="6592094" y="3847306"/>
            <a:ext cx="685800" cy="1588"/>
          </a:xfrm>
          <a:prstGeom prst="line">
            <a:avLst/>
          </a:prstGeom>
          <a:ln w="254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Rectangle 125"/>
          <p:cNvSpPr/>
          <p:nvPr/>
        </p:nvSpPr>
        <p:spPr>
          <a:xfrm>
            <a:off x="3200400" y="5182393"/>
            <a:ext cx="5257800" cy="685800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Isosceles Triangle 126"/>
          <p:cNvSpPr/>
          <p:nvPr/>
        </p:nvSpPr>
        <p:spPr>
          <a:xfrm>
            <a:off x="3505200" y="5410993"/>
            <a:ext cx="304800" cy="228600"/>
          </a:xfrm>
          <a:prstGeom prst="triangle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Isosceles Triangle 127"/>
          <p:cNvSpPr/>
          <p:nvPr/>
        </p:nvSpPr>
        <p:spPr>
          <a:xfrm>
            <a:off x="4114800" y="5410993"/>
            <a:ext cx="304800" cy="228600"/>
          </a:xfrm>
          <a:prstGeom prst="triangle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Isosceles Triangle 128"/>
          <p:cNvSpPr/>
          <p:nvPr/>
        </p:nvSpPr>
        <p:spPr>
          <a:xfrm>
            <a:off x="6096000" y="5410993"/>
            <a:ext cx="304800" cy="228600"/>
          </a:xfrm>
          <a:prstGeom prst="triangl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Isosceles Triangle 129"/>
          <p:cNvSpPr/>
          <p:nvPr/>
        </p:nvSpPr>
        <p:spPr>
          <a:xfrm>
            <a:off x="6934200" y="5410993"/>
            <a:ext cx="304800" cy="228600"/>
          </a:xfrm>
          <a:prstGeom prst="triangl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Isosceles Triangle 130"/>
          <p:cNvSpPr/>
          <p:nvPr/>
        </p:nvSpPr>
        <p:spPr>
          <a:xfrm>
            <a:off x="6553200" y="5410993"/>
            <a:ext cx="304800" cy="228600"/>
          </a:xfrm>
          <a:prstGeom prst="triangl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Isosceles Triangle 131"/>
          <p:cNvSpPr/>
          <p:nvPr/>
        </p:nvSpPr>
        <p:spPr>
          <a:xfrm>
            <a:off x="7315200" y="5410993"/>
            <a:ext cx="304800" cy="228600"/>
          </a:xfrm>
          <a:prstGeom prst="triangl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Isosceles Triangle 132"/>
          <p:cNvSpPr/>
          <p:nvPr/>
        </p:nvSpPr>
        <p:spPr>
          <a:xfrm>
            <a:off x="7696200" y="5410993"/>
            <a:ext cx="304800" cy="228600"/>
          </a:xfrm>
          <a:prstGeom prst="triangl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Isosceles Triangle 133"/>
          <p:cNvSpPr/>
          <p:nvPr/>
        </p:nvSpPr>
        <p:spPr>
          <a:xfrm>
            <a:off x="8077200" y="5410993"/>
            <a:ext cx="304800" cy="228600"/>
          </a:xfrm>
          <a:prstGeom prst="triangl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5" name="Straight Arrow Connector 134"/>
          <p:cNvCxnSpPr/>
          <p:nvPr/>
        </p:nvCxnSpPr>
        <p:spPr>
          <a:xfrm rot="5400000" flipH="1" flipV="1">
            <a:off x="3392488" y="6058694"/>
            <a:ext cx="378618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 rot="5400000" flipH="1" flipV="1">
            <a:off x="4154091" y="6057503"/>
            <a:ext cx="38020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 rot="16200000" flipV="1">
            <a:off x="5143897" y="6058296"/>
            <a:ext cx="380206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 rot="5400000" flipH="1" flipV="1">
            <a:off x="6020991" y="6095603"/>
            <a:ext cx="456406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 rot="5400000" flipH="1" flipV="1">
            <a:off x="6935391" y="6095603"/>
            <a:ext cx="45640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 rot="5400000" flipH="1" flipV="1">
            <a:off x="8002191" y="6096397"/>
            <a:ext cx="455612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rot="16200000" flipH="1">
            <a:off x="5525294" y="5524499"/>
            <a:ext cx="685800" cy="1588"/>
          </a:xfrm>
          <a:prstGeom prst="line">
            <a:avLst/>
          </a:prstGeom>
          <a:ln w="2540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rot="16200000" flipH="1">
            <a:off x="6590506" y="5523707"/>
            <a:ext cx="685800" cy="1588"/>
          </a:xfrm>
          <a:prstGeom prst="line">
            <a:avLst/>
          </a:prstGeom>
          <a:ln w="2540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rot="16200000" flipH="1">
            <a:off x="6058694" y="5523707"/>
            <a:ext cx="685800" cy="1588"/>
          </a:xfrm>
          <a:prstGeom prst="line">
            <a:avLst/>
          </a:prstGeom>
          <a:ln w="254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838200" y="1828800"/>
            <a:ext cx="2286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dirty="0" smtClean="0"/>
              <a:t>Fast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Low tree quality </a:t>
            </a:r>
            <a:endParaRPr lang="en-US" sz="1100" i="1" dirty="0" smtClean="0"/>
          </a:p>
          <a:p>
            <a:pPr lvl="1">
              <a:buFont typeface="Arial" pitchFamily="34" charset="0"/>
              <a:buChar char="•"/>
            </a:pPr>
            <a:r>
              <a:rPr lang="en-US" sz="1100" i="1" dirty="0" smtClean="0"/>
              <a:t>many objects for a ray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838200" y="3560058"/>
            <a:ext cx="2286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dirty="0" smtClean="0"/>
              <a:t>Fast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Low tree quality </a:t>
            </a:r>
            <a:endParaRPr lang="en-US" sz="1100" i="1" dirty="0" smtClean="0"/>
          </a:p>
          <a:p>
            <a:pPr lvl="1">
              <a:buFont typeface="Arial" pitchFamily="34" charset="0"/>
              <a:buChar char="•"/>
            </a:pPr>
            <a:r>
              <a:rPr lang="en-US" sz="1100" i="1" dirty="0" smtClean="0"/>
              <a:t>much space for a ray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838200" y="5236458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smtClean="0"/>
              <a:t>Slow</a:t>
            </a: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Good tree quality </a:t>
            </a:r>
            <a:endParaRPr lang="en-US" sz="1100" i="1" dirty="0" smtClean="0"/>
          </a:p>
        </p:txBody>
      </p:sp>
      <p:cxnSp>
        <p:nvCxnSpPr>
          <p:cNvPr id="152" name="Straight Connector 151"/>
          <p:cNvCxnSpPr/>
          <p:nvPr/>
        </p:nvCxnSpPr>
        <p:spPr>
          <a:xfrm rot="5400000">
            <a:off x="3009106" y="6133306"/>
            <a:ext cx="990600" cy="1588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rot="5400000">
            <a:off x="3313906" y="6133306"/>
            <a:ext cx="990600" cy="1588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rot="5400000">
            <a:off x="3620294" y="6133306"/>
            <a:ext cx="990600" cy="1588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rot="5400000">
            <a:off x="3925094" y="6133306"/>
            <a:ext cx="990600" cy="1588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rot="5400000">
            <a:off x="5599906" y="6133306"/>
            <a:ext cx="990600" cy="1588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rot="5400000">
            <a:off x="5904706" y="6133306"/>
            <a:ext cx="990600" cy="1588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rot="5400000">
            <a:off x="6057106" y="6133306"/>
            <a:ext cx="990600" cy="1588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rot="5400000">
            <a:off x="6361906" y="6133306"/>
            <a:ext cx="990600" cy="1588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rot="5400000">
            <a:off x="6438105" y="6133306"/>
            <a:ext cx="990600" cy="1588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rot="5400000">
            <a:off x="6742905" y="6133306"/>
            <a:ext cx="990600" cy="1588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rot="5400000">
            <a:off x="6820694" y="6133306"/>
            <a:ext cx="990600" cy="1588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rot="5400000">
            <a:off x="7125494" y="6133306"/>
            <a:ext cx="990600" cy="1588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 rot="5400000">
            <a:off x="7201694" y="6133306"/>
            <a:ext cx="990600" cy="1588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rot="5400000">
            <a:off x="7506494" y="6133306"/>
            <a:ext cx="990600" cy="1588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rot="5400000">
            <a:off x="7581105" y="6133306"/>
            <a:ext cx="990600" cy="1588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 rot="5400000">
            <a:off x="7885905" y="6133306"/>
            <a:ext cx="990600" cy="1588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Fast and high quality spatial partitioning data structures  </a:t>
            </a:r>
          </a:p>
          <a:p>
            <a:pPr lvl="1"/>
            <a:r>
              <a:rPr lang="en-US" dirty="0" smtClean="0"/>
              <a:t>A new parallel binned surface area heuristic (SAH) bounding volume hierarchy (BVH) algorithm on GPU</a:t>
            </a:r>
          </a:p>
          <a:p>
            <a:r>
              <a:rPr lang="en-US" dirty="0" smtClean="0"/>
              <a:t>Fast ray tracing and global illumination</a:t>
            </a:r>
          </a:p>
          <a:p>
            <a:pPr lvl="1"/>
            <a:r>
              <a:rPr lang="en-US" dirty="0" smtClean="0"/>
              <a:t>Parallel ray tracer and </a:t>
            </a:r>
            <a:r>
              <a:rPr lang="en-US" smtClean="0"/>
              <a:t>photon mapping (PM) </a:t>
            </a:r>
            <a:r>
              <a:rPr lang="en-US" dirty="0" smtClean="0"/>
              <a:t>implementation on GPU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Objective </a:t>
            </a:r>
            <a:endParaRPr lang="en-US" sz="3200" dirty="0"/>
          </a:p>
        </p:txBody>
      </p:sp>
      <p:sp>
        <p:nvSpPr>
          <p:cNvPr id="38" name="Rectangle 37"/>
          <p:cNvSpPr/>
          <p:nvPr/>
        </p:nvSpPr>
        <p:spPr>
          <a:xfrm>
            <a:off x="1371600" y="3962400"/>
            <a:ext cx="6477000" cy="2209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4807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GPU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29000" y="5791200"/>
            <a:ext cx="3505200" cy="769441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Serial code on CPU </a:t>
            </a:r>
          </a:p>
          <a:p>
            <a:pPr marL="0" lvl="1" algn="ctr"/>
            <a:r>
              <a:rPr lang="en-US" sz="1100" dirty="0" smtClean="0">
                <a:solidFill>
                  <a:schemeClr val="tx1"/>
                </a:solidFill>
              </a:rPr>
              <a:t>Mange GPU memory</a:t>
            </a:r>
          </a:p>
          <a:p>
            <a:pPr marL="0" lvl="1" algn="ctr"/>
            <a:r>
              <a:rPr lang="en-US" sz="1100" dirty="0" smtClean="0">
                <a:solidFill>
                  <a:schemeClr val="tx1"/>
                </a:solidFill>
              </a:rPr>
              <a:t>Launch millions of parallel threads  </a:t>
            </a:r>
          </a:p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0" y="1676400"/>
            <a:ext cx="4191000" cy="614065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 smtClean="0">
              <a:solidFill>
                <a:schemeClr val="tx1"/>
              </a:solidFill>
            </a:endParaRPr>
          </a:p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Parallel code on GPU </a:t>
            </a:r>
          </a:p>
          <a:p>
            <a:pPr marL="0" lvl="1" algn="ctr"/>
            <a:r>
              <a:rPr lang="en-US" sz="1100" dirty="0" smtClean="0">
                <a:solidFill>
                  <a:schemeClr val="tx1"/>
                </a:solidFill>
              </a:rPr>
              <a:t>Each thread executes a simple program (kernel) in parallel </a:t>
            </a:r>
          </a:p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52600" y="4038600"/>
            <a:ext cx="2667000" cy="152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57400" y="4191000"/>
            <a:ext cx="762000" cy="533400"/>
          </a:xfrm>
          <a:prstGeom prst="rect">
            <a:avLst/>
          </a:prstGeom>
          <a:solidFill>
            <a:srgbClr val="FDF0E9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 smtClean="0">
                <a:solidFill>
                  <a:schemeClr val="tx1"/>
                </a:solidFill>
              </a:rPr>
              <a:t>Block (0,0)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14600" y="4572000"/>
            <a:ext cx="30480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solidFill>
                  <a:schemeClr val="tx1"/>
                </a:solidFill>
              </a:rPr>
              <a:t>SM</a:t>
            </a:r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52800" y="4191000"/>
            <a:ext cx="762000" cy="533400"/>
          </a:xfrm>
          <a:prstGeom prst="rect">
            <a:avLst/>
          </a:prstGeom>
          <a:solidFill>
            <a:srgbClr val="FDF0E9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 smtClean="0">
                <a:solidFill>
                  <a:schemeClr val="tx1"/>
                </a:solidFill>
              </a:rPr>
              <a:t>Block (0,1)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10000" y="4572000"/>
            <a:ext cx="30480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solidFill>
                  <a:schemeClr val="tx1"/>
                </a:solidFill>
              </a:rPr>
              <a:t>SM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057400" y="4800600"/>
            <a:ext cx="762000" cy="533400"/>
          </a:xfrm>
          <a:prstGeom prst="rect">
            <a:avLst/>
          </a:prstGeom>
          <a:solidFill>
            <a:srgbClr val="FDF0E9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 smtClean="0">
                <a:solidFill>
                  <a:schemeClr val="tx1"/>
                </a:solidFill>
              </a:rPr>
              <a:t>Block (1,0)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14600" y="5181600"/>
            <a:ext cx="30480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solidFill>
                  <a:schemeClr val="tx1"/>
                </a:solidFill>
              </a:rPr>
              <a:t>SM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352800" y="4800600"/>
            <a:ext cx="762000" cy="533400"/>
          </a:xfrm>
          <a:prstGeom prst="rect">
            <a:avLst/>
          </a:prstGeom>
          <a:solidFill>
            <a:srgbClr val="FDF0E9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 smtClean="0">
                <a:solidFill>
                  <a:schemeClr val="tx1"/>
                </a:solidFill>
              </a:rPr>
              <a:t>Block (1,1)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10000" y="5181600"/>
            <a:ext cx="30480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solidFill>
                  <a:schemeClr val="tx1"/>
                </a:solidFill>
              </a:rPr>
              <a:t>SM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876800" y="5029200"/>
            <a:ext cx="838200" cy="457200"/>
          </a:xfrm>
          <a:prstGeom prst="rect">
            <a:avLst/>
          </a:prstGeom>
          <a:solidFill>
            <a:srgbClr val="E8E8E8"/>
          </a:solidFill>
          <a:ln w="254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Constant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 Memory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876800" y="4495800"/>
            <a:ext cx="838200" cy="457200"/>
          </a:xfrm>
          <a:prstGeom prst="rect">
            <a:avLst/>
          </a:prstGeom>
          <a:solidFill>
            <a:srgbClr val="E8E8E8"/>
          </a:solidFill>
          <a:ln w="254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Texture 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Memory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324600" y="4038600"/>
            <a:ext cx="1066800" cy="1447800"/>
          </a:xfrm>
          <a:prstGeom prst="rect">
            <a:avLst/>
          </a:prstGeom>
          <a:solidFill>
            <a:srgbClr val="E8E8E8"/>
          </a:solidFill>
          <a:ln w="254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Global 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Memory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4419600" y="4267200"/>
            <a:ext cx="1905000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30" idx="3"/>
          </p:cNvCxnSpPr>
          <p:nvPr/>
        </p:nvCxnSpPr>
        <p:spPr>
          <a:xfrm rot="10800000">
            <a:off x="5715000" y="4724400"/>
            <a:ext cx="609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0" idx="1"/>
          </p:cNvCxnSpPr>
          <p:nvPr/>
        </p:nvCxnSpPr>
        <p:spPr>
          <a:xfrm rot="10800000">
            <a:off x="4419600" y="4724400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10800000">
            <a:off x="4419600" y="5334000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1905000" y="2514600"/>
            <a:ext cx="5486400" cy="1371600"/>
          </a:xfrm>
          <a:prstGeom prst="rect">
            <a:avLst/>
          </a:prstGeom>
          <a:solidFill>
            <a:srgbClr val="FDF0E9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800" dirty="0"/>
          </a:p>
        </p:txBody>
      </p:sp>
      <p:sp>
        <p:nvSpPr>
          <p:cNvPr id="60" name="Rectangle 59"/>
          <p:cNvSpPr/>
          <p:nvPr/>
        </p:nvSpPr>
        <p:spPr>
          <a:xfrm>
            <a:off x="2819400" y="2590800"/>
            <a:ext cx="457200" cy="381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0,0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276600" y="2590800"/>
            <a:ext cx="457200" cy="381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1,0</a:t>
            </a:r>
          </a:p>
        </p:txBody>
      </p:sp>
      <p:sp>
        <p:nvSpPr>
          <p:cNvPr id="62" name="Rectangle 61"/>
          <p:cNvSpPr/>
          <p:nvPr/>
        </p:nvSpPr>
        <p:spPr>
          <a:xfrm>
            <a:off x="4419600" y="2590800"/>
            <a:ext cx="457200" cy="381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31,0</a:t>
            </a:r>
          </a:p>
        </p:txBody>
      </p:sp>
      <p:sp>
        <p:nvSpPr>
          <p:cNvPr id="63" name="Rectangle 62"/>
          <p:cNvSpPr/>
          <p:nvPr/>
        </p:nvSpPr>
        <p:spPr>
          <a:xfrm>
            <a:off x="2819400" y="3048000"/>
            <a:ext cx="457200" cy="381000"/>
          </a:xfrm>
          <a:prstGeom prst="rect">
            <a:avLst/>
          </a:prstGeom>
          <a:solidFill>
            <a:srgbClr val="FFECAF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0,1</a:t>
            </a:r>
          </a:p>
        </p:txBody>
      </p:sp>
      <p:sp>
        <p:nvSpPr>
          <p:cNvPr id="64" name="Rectangle 63"/>
          <p:cNvSpPr/>
          <p:nvPr/>
        </p:nvSpPr>
        <p:spPr>
          <a:xfrm>
            <a:off x="3276600" y="3048000"/>
            <a:ext cx="457200" cy="381000"/>
          </a:xfrm>
          <a:prstGeom prst="rect">
            <a:avLst/>
          </a:prstGeom>
          <a:solidFill>
            <a:srgbClr val="FFECAF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1,1</a:t>
            </a:r>
          </a:p>
        </p:txBody>
      </p:sp>
      <p:sp>
        <p:nvSpPr>
          <p:cNvPr id="65" name="Rectangle 64"/>
          <p:cNvSpPr/>
          <p:nvPr/>
        </p:nvSpPr>
        <p:spPr>
          <a:xfrm>
            <a:off x="4419600" y="3048000"/>
            <a:ext cx="457200" cy="381000"/>
          </a:xfrm>
          <a:prstGeom prst="rect">
            <a:avLst/>
          </a:prstGeom>
          <a:solidFill>
            <a:srgbClr val="FFECAF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31,1</a:t>
            </a:r>
          </a:p>
        </p:txBody>
      </p:sp>
      <p:sp>
        <p:nvSpPr>
          <p:cNvPr id="66" name="Rectangle 65"/>
          <p:cNvSpPr/>
          <p:nvPr/>
        </p:nvSpPr>
        <p:spPr>
          <a:xfrm>
            <a:off x="3886200" y="2590800"/>
            <a:ext cx="457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…</a:t>
            </a:r>
            <a:endParaRPr lang="en-US" sz="900" b="1" dirty="0" smtClean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886200" y="2971800"/>
            <a:ext cx="457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68" name="Rectangle 67"/>
          <p:cNvSpPr/>
          <p:nvPr/>
        </p:nvSpPr>
        <p:spPr>
          <a:xfrm>
            <a:off x="4953000" y="2590800"/>
            <a:ext cx="457200" cy="381000"/>
          </a:xfrm>
          <a:prstGeom prst="rect">
            <a:avLst/>
          </a:prstGeom>
          <a:solidFill>
            <a:srgbClr val="D8EEC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32,0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410200" y="2590800"/>
            <a:ext cx="457200" cy="381000"/>
          </a:xfrm>
          <a:prstGeom prst="rect">
            <a:avLst/>
          </a:prstGeom>
          <a:solidFill>
            <a:srgbClr val="D8EEC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33,0</a:t>
            </a:r>
          </a:p>
        </p:txBody>
      </p:sp>
      <p:sp>
        <p:nvSpPr>
          <p:cNvPr id="70" name="Rectangle 69"/>
          <p:cNvSpPr/>
          <p:nvPr/>
        </p:nvSpPr>
        <p:spPr>
          <a:xfrm>
            <a:off x="6553200" y="2590800"/>
            <a:ext cx="457200" cy="381000"/>
          </a:xfrm>
          <a:prstGeom prst="rect">
            <a:avLst/>
          </a:prstGeom>
          <a:solidFill>
            <a:srgbClr val="D8EEC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63,0</a:t>
            </a:r>
          </a:p>
        </p:txBody>
      </p:sp>
      <p:sp>
        <p:nvSpPr>
          <p:cNvPr id="71" name="Rectangle 70"/>
          <p:cNvSpPr/>
          <p:nvPr/>
        </p:nvSpPr>
        <p:spPr>
          <a:xfrm>
            <a:off x="4953000" y="3048000"/>
            <a:ext cx="457200" cy="381000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32,1</a:t>
            </a:r>
          </a:p>
        </p:txBody>
      </p:sp>
      <p:sp>
        <p:nvSpPr>
          <p:cNvPr id="72" name="Rectangle 71"/>
          <p:cNvSpPr/>
          <p:nvPr/>
        </p:nvSpPr>
        <p:spPr>
          <a:xfrm>
            <a:off x="5410200" y="3048000"/>
            <a:ext cx="457200" cy="381000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33,1</a:t>
            </a:r>
          </a:p>
        </p:txBody>
      </p:sp>
      <p:sp>
        <p:nvSpPr>
          <p:cNvPr id="73" name="Rectangle 72"/>
          <p:cNvSpPr/>
          <p:nvPr/>
        </p:nvSpPr>
        <p:spPr>
          <a:xfrm>
            <a:off x="6553200" y="3048000"/>
            <a:ext cx="457200" cy="381000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63,1</a:t>
            </a:r>
          </a:p>
        </p:txBody>
      </p:sp>
      <p:sp>
        <p:nvSpPr>
          <p:cNvPr id="74" name="Rectangle 73"/>
          <p:cNvSpPr/>
          <p:nvPr/>
        </p:nvSpPr>
        <p:spPr>
          <a:xfrm>
            <a:off x="6019800" y="2590800"/>
            <a:ext cx="457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…</a:t>
            </a:r>
            <a:endParaRPr lang="en-US" sz="900" b="1" dirty="0" smtClean="0">
              <a:solidFill>
                <a:schemeClr val="tx1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6019800" y="2971800"/>
            <a:ext cx="457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84" name="Rectangle 83"/>
          <p:cNvSpPr/>
          <p:nvPr/>
        </p:nvSpPr>
        <p:spPr>
          <a:xfrm>
            <a:off x="5334000" y="3505200"/>
            <a:ext cx="2057400" cy="381000"/>
          </a:xfrm>
          <a:prstGeom prst="rect">
            <a:avLst/>
          </a:prstGeom>
          <a:solidFill>
            <a:srgbClr val="E8E8E8"/>
          </a:solidFill>
          <a:ln w="254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Shared Memory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88" name="Straight Connector 87"/>
          <p:cNvCxnSpPr/>
          <p:nvPr/>
        </p:nvCxnSpPr>
        <p:spPr>
          <a:xfrm rot="5400000" flipH="1" flipV="1">
            <a:off x="1752600" y="4038600"/>
            <a:ext cx="304800" cy="1588"/>
          </a:xfrm>
          <a:prstGeom prst="line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1981200" y="2590800"/>
            <a:ext cx="685800" cy="381000"/>
          </a:xfrm>
          <a:prstGeom prst="rect">
            <a:avLst/>
          </a:prstGeom>
          <a:solidFill>
            <a:srgbClr val="FDF0E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Thread </a:t>
            </a:r>
            <a:endParaRPr lang="en-US" sz="800" dirty="0">
              <a:solidFill>
                <a:schemeClr val="tx1"/>
              </a:solidFill>
            </a:endParaRPr>
          </a:p>
        </p:txBody>
      </p:sp>
      <p:cxnSp>
        <p:nvCxnSpPr>
          <p:cNvPr id="52" name="Straight Arrow Connector 51"/>
          <p:cNvCxnSpPr>
            <a:stCxn id="60" idx="0"/>
          </p:cNvCxnSpPr>
          <p:nvPr/>
        </p:nvCxnSpPr>
        <p:spPr>
          <a:xfrm rot="5400000" flipH="1" flipV="1">
            <a:off x="2971800" y="2362200"/>
            <a:ext cx="3048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5400000" flipH="1" flipV="1">
            <a:off x="3429000" y="2362200"/>
            <a:ext cx="3048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5400000" flipH="1" flipV="1">
            <a:off x="4495800" y="2438400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5400000" flipH="1" flipV="1">
            <a:off x="4953000" y="2438400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rot="16200000" flipV="1">
            <a:off x="5410200" y="2362200"/>
            <a:ext cx="3048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rot="16200000" flipV="1">
            <a:off x="6553200" y="2362200"/>
            <a:ext cx="3048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63" idx="0"/>
          </p:cNvCxnSpPr>
          <p:nvPr/>
        </p:nvCxnSpPr>
        <p:spPr>
          <a:xfrm rot="5400000" flipH="1" flipV="1">
            <a:off x="2857500" y="2476500"/>
            <a:ext cx="762000" cy="381000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rot="5400000" flipH="1" flipV="1">
            <a:off x="3314699" y="2476500"/>
            <a:ext cx="762000" cy="381000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rot="5400000" flipH="1" flipV="1">
            <a:off x="4457700" y="2476500"/>
            <a:ext cx="762000" cy="381000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endCxn id="7" idx="2"/>
          </p:cNvCxnSpPr>
          <p:nvPr/>
        </p:nvCxnSpPr>
        <p:spPr>
          <a:xfrm rot="16200000" flipV="1">
            <a:off x="4593283" y="2535882"/>
            <a:ext cx="757536" cy="266702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rot="16200000" flipV="1">
            <a:off x="5050483" y="2493318"/>
            <a:ext cx="757535" cy="342900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rot="16200000" flipV="1">
            <a:off x="6193483" y="2493318"/>
            <a:ext cx="757535" cy="342900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rot="5400000" flipH="1" flipV="1">
            <a:off x="3505200" y="5638800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rot="5400000" flipH="1" flipV="1">
            <a:off x="4877594" y="5638006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rot="5400000" flipH="1" flipV="1">
            <a:off x="6553994" y="5638006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rot="5400000" flipH="1" flipV="1">
            <a:off x="4953000" y="5334000"/>
            <a:ext cx="914400" cy="1588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V="1">
            <a:off x="2819400" y="4114800"/>
            <a:ext cx="4572000" cy="76200"/>
          </a:xfrm>
          <a:prstGeom prst="line">
            <a:avLst/>
          </a:prstGeom>
          <a:ln>
            <a:solidFill>
              <a:schemeClr val="tx1"/>
            </a:solidFill>
            <a:prstDash val="dash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rot="5400000" flipH="1" flipV="1">
            <a:off x="7238208" y="3961609"/>
            <a:ext cx="304795" cy="1589"/>
          </a:xfrm>
          <a:prstGeom prst="line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1905000" y="4191000"/>
            <a:ext cx="228600" cy="1588"/>
          </a:xfrm>
          <a:prstGeom prst="line">
            <a:avLst/>
          </a:prstGeom>
          <a:ln>
            <a:solidFill>
              <a:schemeClr val="tx1"/>
            </a:solidFill>
            <a:prstDash val="dash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GPU SAH BVH [Lauterbach et al. 2009] </a:t>
            </a:r>
          </a:p>
          <a:p>
            <a:pPr lvl="1"/>
            <a:r>
              <a:rPr lang="en-US" sz="2000" dirty="0" smtClean="0"/>
              <a:t>Evaluate the SAH at many locations independently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Proposed Algorithm for Building Binned SAH BVH</a:t>
            </a:r>
            <a:endParaRPr lang="en-US" sz="2400" dirty="0"/>
          </a:p>
        </p:txBody>
      </p:sp>
      <p:sp>
        <p:nvSpPr>
          <p:cNvPr id="24" name="Rectangle 23"/>
          <p:cNvSpPr/>
          <p:nvPr/>
        </p:nvSpPr>
        <p:spPr>
          <a:xfrm>
            <a:off x="2514600" y="2369403"/>
            <a:ext cx="3962400" cy="685800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/>
        </p:nvSpPr>
        <p:spPr>
          <a:xfrm>
            <a:off x="3429000" y="2598003"/>
            <a:ext cx="304800" cy="228600"/>
          </a:xfrm>
          <a:prstGeom prst="triangl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>
            <a:off x="3810000" y="2598003"/>
            <a:ext cx="304800" cy="228600"/>
          </a:xfrm>
          <a:prstGeom prst="triangl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/>
          <p:cNvSpPr/>
          <p:nvPr/>
        </p:nvSpPr>
        <p:spPr>
          <a:xfrm>
            <a:off x="4191000" y="2598003"/>
            <a:ext cx="304800" cy="228600"/>
          </a:xfrm>
          <a:prstGeom prst="triangl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/>
          <p:cNvSpPr/>
          <p:nvPr/>
        </p:nvSpPr>
        <p:spPr>
          <a:xfrm>
            <a:off x="4953000" y="2598003"/>
            <a:ext cx="304800" cy="228600"/>
          </a:xfrm>
          <a:prstGeom prst="triangl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/>
          <p:cNvSpPr/>
          <p:nvPr/>
        </p:nvSpPr>
        <p:spPr>
          <a:xfrm>
            <a:off x="4572000" y="2598003"/>
            <a:ext cx="304800" cy="228600"/>
          </a:xfrm>
          <a:prstGeom prst="triangl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/>
          <p:cNvSpPr/>
          <p:nvPr/>
        </p:nvSpPr>
        <p:spPr>
          <a:xfrm>
            <a:off x="5334000" y="2598003"/>
            <a:ext cx="304800" cy="228600"/>
          </a:xfrm>
          <a:prstGeom prst="triangl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/>
          <p:cNvSpPr/>
          <p:nvPr/>
        </p:nvSpPr>
        <p:spPr>
          <a:xfrm>
            <a:off x="5715000" y="2598003"/>
            <a:ext cx="304800" cy="228600"/>
          </a:xfrm>
          <a:prstGeom prst="triangl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/>
          <p:cNvSpPr/>
          <p:nvPr/>
        </p:nvSpPr>
        <p:spPr>
          <a:xfrm>
            <a:off x="6096000" y="2598003"/>
            <a:ext cx="304800" cy="228600"/>
          </a:xfrm>
          <a:prstGeom prst="triangl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 rot="5400000">
            <a:off x="2362994" y="3206809"/>
            <a:ext cx="304800" cy="1588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5144294" y="3244909"/>
            <a:ext cx="381000" cy="1588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Isosceles Triangle 53"/>
          <p:cNvSpPr/>
          <p:nvPr/>
        </p:nvSpPr>
        <p:spPr>
          <a:xfrm>
            <a:off x="2667000" y="2598003"/>
            <a:ext cx="304800" cy="228600"/>
          </a:xfrm>
          <a:prstGeom prst="triangl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Isosceles Triangle 54"/>
          <p:cNvSpPr/>
          <p:nvPr/>
        </p:nvSpPr>
        <p:spPr>
          <a:xfrm>
            <a:off x="3048000" y="2598003"/>
            <a:ext cx="304800" cy="228600"/>
          </a:xfrm>
          <a:prstGeom prst="triangl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048000" y="3741003"/>
            <a:ext cx="3352800" cy="457200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" name="Straight Connector 98"/>
          <p:cNvCxnSpPr/>
          <p:nvPr/>
        </p:nvCxnSpPr>
        <p:spPr>
          <a:xfrm rot="5400000">
            <a:off x="5753894" y="3244909"/>
            <a:ext cx="381000" cy="1588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rot="5400000">
            <a:off x="6287294" y="3244909"/>
            <a:ext cx="381000" cy="1588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rot="5400000">
            <a:off x="4115594" y="3206809"/>
            <a:ext cx="304800" cy="1588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rot="5400000">
            <a:off x="3505994" y="3206809"/>
            <a:ext cx="304800" cy="1588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rot="5400000">
            <a:off x="2972594" y="3206809"/>
            <a:ext cx="304800" cy="1588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rot="5400000">
            <a:off x="4610894" y="3244909"/>
            <a:ext cx="381000" cy="1588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Rectangle 137"/>
          <p:cNvSpPr/>
          <p:nvPr/>
        </p:nvSpPr>
        <p:spPr>
          <a:xfrm>
            <a:off x="2513012" y="3588603"/>
            <a:ext cx="3962400" cy="685800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Isosceles Triangle 138"/>
          <p:cNvSpPr/>
          <p:nvPr/>
        </p:nvSpPr>
        <p:spPr>
          <a:xfrm>
            <a:off x="3427412" y="3817203"/>
            <a:ext cx="304800" cy="228600"/>
          </a:xfrm>
          <a:prstGeom prst="triangl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Isosceles Triangle 139"/>
          <p:cNvSpPr/>
          <p:nvPr/>
        </p:nvSpPr>
        <p:spPr>
          <a:xfrm>
            <a:off x="3808412" y="3817203"/>
            <a:ext cx="304800" cy="228600"/>
          </a:xfrm>
          <a:prstGeom prst="triangl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Isosceles Triangle 140"/>
          <p:cNvSpPr/>
          <p:nvPr/>
        </p:nvSpPr>
        <p:spPr>
          <a:xfrm>
            <a:off x="4189412" y="3817203"/>
            <a:ext cx="304800" cy="228600"/>
          </a:xfrm>
          <a:prstGeom prst="triangl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Isosceles Triangle 141"/>
          <p:cNvSpPr/>
          <p:nvPr/>
        </p:nvSpPr>
        <p:spPr>
          <a:xfrm>
            <a:off x="4951412" y="3817203"/>
            <a:ext cx="304800" cy="228600"/>
          </a:xfrm>
          <a:prstGeom prst="triangl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Isosceles Triangle 142"/>
          <p:cNvSpPr/>
          <p:nvPr/>
        </p:nvSpPr>
        <p:spPr>
          <a:xfrm>
            <a:off x="4570412" y="3817203"/>
            <a:ext cx="304800" cy="228600"/>
          </a:xfrm>
          <a:prstGeom prst="triangl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Isosceles Triangle 143"/>
          <p:cNvSpPr/>
          <p:nvPr/>
        </p:nvSpPr>
        <p:spPr>
          <a:xfrm>
            <a:off x="5332412" y="3817203"/>
            <a:ext cx="304800" cy="228600"/>
          </a:xfrm>
          <a:prstGeom prst="triangl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Isosceles Triangle 144"/>
          <p:cNvSpPr/>
          <p:nvPr/>
        </p:nvSpPr>
        <p:spPr>
          <a:xfrm>
            <a:off x="5713412" y="3817203"/>
            <a:ext cx="304800" cy="228600"/>
          </a:xfrm>
          <a:prstGeom prst="triangl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Isosceles Triangle 145"/>
          <p:cNvSpPr/>
          <p:nvPr/>
        </p:nvSpPr>
        <p:spPr>
          <a:xfrm>
            <a:off x="6094412" y="3817203"/>
            <a:ext cx="304800" cy="228600"/>
          </a:xfrm>
          <a:prstGeom prst="triangl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7" name="Straight Connector 146"/>
          <p:cNvCxnSpPr/>
          <p:nvPr/>
        </p:nvCxnSpPr>
        <p:spPr>
          <a:xfrm rot="5400000">
            <a:off x="2361406" y="4426009"/>
            <a:ext cx="304800" cy="1588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rot="5400000">
            <a:off x="5142706" y="4464109"/>
            <a:ext cx="381000" cy="1588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Isosceles Triangle 148"/>
          <p:cNvSpPr/>
          <p:nvPr/>
        </p:nvSpPr>
        <p:spPr>
          <a:xfrm>
            <a:off x="2665412" y="3817203"/>
            <a:ext cx="304800" cy="228600"/>
          </a:xfrm>
          <a:prstGeom prst="triangl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Isosceles Triangle 149"/>
          <p:cNvSpPr/>
          <p:nvPr/>
        </p:nvSpPr>
        <p:spPr>
          <a:xfrm>
            <a:off x="3046412" y="3817203"/>
            <a:ext cx="304800" cy="228600"/>
          </a:xfrm>
          <a:prstGeom prst="triangl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2665412" y="3741003"/>
            <a:ext cx="306388" cy="457200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2" name="Straight Connector 151"/>
          <p:cNvCxnSpPr/>
          <p:nvPr/>
        </p:nvCxnSpPr>
        <p:spPr>
          <a:xfrm rot="5400000">
            <a:off x="5752306" y="4464109"/>
            <a:ext cx="381000" cy="1588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rot="5400000">
            <a:off x="6285706" y="4464109"/>
            <a:ext cx="381000" cy="1588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rot="5400000">
            <a:off x="4114006" y="4426009"/>
            <a:ext cx="304800" cy="1588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rot="5400000">
            <a:off x="3504406" y="4426009"/>
            <a:ext cx="304800" cy="1588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rot="5400000">
            <a:off x="2971006" y="4426009"/>
            <a:ext cx="304800" cy="1588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rot="5400000">
            <a:off x="4609306" y="4464109"/>
            <a:ext cx="381000" cy="1588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Rectangle 157"/>
          <p:cNvSpPr/>
          <p:nvPr/>
        </p:nvSpPr>
        <p:spPr>
          <a:xfrm>
            <a:off x="2513012" y="4807803"/>
            <a:ext cx="3962400" cy="685800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Isosceles Triangle 158"/>
          <p:cNvSpPr/>
          <p:nvPr/>
        </p:nvSpPr>
        <p:spPr>
          <a:xfrm>
            <a:off x="3427412" y="5036403"/>
            <a:ext cx="304800" cy="228600"/>
          </a:xfrm>
          <a:prstGeom prst="triangl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Isosceles Triangle 159"/>
          <p:cNvSpPr/>
          <p:nvPr/>
        </p:nvSpPr>
        <p:spPr>
          <a:xfrm>
            <a:off x="3808412" y="5036403"/>
            <a:ext cx="304800" cy="228600"/>
          </a:xfrm>
          <a:prstGeom prst="triangl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Isosceles Triangle 160"/>
          <p:cNvSpPr/>
          <p:nvPr/>
        </p:nvSpPr>
        <p:spPr>
          <a:xfrm>
            <a:off x="4189412" y="5036403"/>
            <a:ext cx="304800" cy="228600"/>
          </a:xfrm>
          <a:prstGeom prst="triangl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Isosceles Triangle 161"/>
          <p:cNvSpPr/>
          <p:nvPr/>
        </p:nvSpPr>
        <p:spPr>
          <a:xfrm>
            <a:off x="4951412" y="5036403"/>
            <a:ext cx="304800" cy="228600"/>
          </a:xfrm>
          <a:prstGeom prst="triangl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Isosceles Triangle 162"/>
          <p:cNvSpPr/>
          <p:nvPr/>
        </p:nvSpPr>
        <p:spPr>
          <a:xfrm>
            <a:off x="4570412" y="5036403"/>
            <a:ext cx="304800" cy="228600"/>
          </a:xfrm>
          <a:prstGeom prst="triangl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Isosceles Triangle 163"/>
          <p:cNvSpPr/>
          <p:nvPr/>
        </p:nvSpPr>
        <p:spPr>
          <a:xfrm>
            <a:off x="5332412" y="5036403"/>
            <a:ext cx="304800" cy="228600"/>
          </a:xfrm>
          <a:prstGeom prst="triangl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Isosceles Triangle 164"/>
          <p:cNvSpPr/>
          <p:nvPr/>
        </p:nvSpPr>
        <p:spPr>
          <a:xfrm>
            <a:off x="5713412" y="5036403"/>
            <a:ext cx="304800" cy="228600"/>
          </a:xfrm>
          <a:prstGeom prst="triangl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Isosceles Triangle 165"/>
          <p:cNvSpPr/>
          <p:nvPr/>
        </p:nvSpPr>
        <p:spPr>
          <a:xfrm>
            <a:off x="6094412" y="5036403"/>
            <a:ext cx="304800" cy="228600"/>
          </a:xfrm>
          <a:prstGeom prst="triangl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7" name="Straight Connector 166"/>
          <p:cNvCxnSpPr/>
          <p:nvPr/>
        </p:nvCxnSpPr>
        <p:spPr>
          <a:xfrm rot="5400000">
            <a:off x="2361406" y="5645209"/>
            <a:ext cx="304800" cy="1588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rot="5400000">
            <a:off x="5142706" y="5683309"/>
            <a:ext cx="381000" cy="1588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Isosceles Triangle 168"/>
          <p:cNvSpPr/>
          <p:nvPr/>
        </p:nvSpPr>
        <p:spPr>
          <a:xfrm>
            <a:off x="2665412" y="5036403"/>
            <a:ext cx="304800" cy="228600"/>
          </a:xfrm>
          <a:prstGeom prst="triangl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Isosceles Triangle 169"/>
          <p:cNvSpPr/>
          <p:nvPr/>
        </p:nvSpPr>
        <p:spPr>
          <a:xfrm>
            <a:off x="3046412" y="5036403"/>
            <a:ext cx="304800" cy="228600"/>
          </a:xfrm>
          <a:prstGeom prst="triangl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/>
          <p:cNvSpPr/>
          <p:nvPr/>
        </p:nvSpPr>
        <p:spPr>
          <a:xfrm>
            <a:off x="2665412" y="4960203"/>
            <a:ext cx="1068388" cy="457200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2" name="Straight Connector 171"/>
          <p:cNvCxnSpPr/>
          <p:nvPr/>
        </p:nvCxnSpPr>
        <p:spPr>
          <a:xfrm rot="5400000">
            <a:off x="5752306" y="5683309"/>
            <a:ext cx="381000" cy="1588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 rot="5400000">
            <a:off x="6285706" y="5683309"/>
            <a:ext cx="381000" cy="1588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 rot="5400000">
            <a:off x="4114006" y="5645209"/>
            <a:ext cx="304800" cy="1588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 rot="5400000">
            <a:off x="3504406" y="5645209"/>
            <a:ext cx="304800" cy="1588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rot="5400000">
            <a:off x="2971006" y="5645209"/>
            <a:ext cx="304800" cy="1588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 rot="5400000">
            <a:off x="4609306" y="5683309"/>
            <a:ext cx="381000" cy="1588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TextBox 177"/>
          <p:cNvSpPr txBox="1"/>
          <p:nvPr/>
        </p:nvSpPr>
        <p:spPr>
          <a:xfrm>
            <a:off x="3276600" y="5341203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…</a:t>
            </a:r>
            <a:endParaRPr lang="en-US" b="1" dirty="0"/>
          </a:p>
        </p:txBody>
      </p:sp>
      <p:sp>
        <p:nvSpPr>
          <p:cNvPr id="180" name="Rectangle 179"/>
          <p:cNvSpPr/>
          <p:nvPr/>
        </p:nvSpPr>
        <p:spPr>
          <a:xfrm>
            <a:off x="3810000" y="4960203"/>
            <a:ext cx="2590800" cy="457200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/>
          <p:cNvSpPr/>
          <p:nvPr/>
        </p:nvSpPr>
        <p:spPr>
          <a:xfrm>
            <a:off x="2667000" y="2521803"/>
            <a:ext cx="3733800" cy="457200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1216</TotalTime>
  <Words>1397</Words>
  <Application>Microsoft Office PowerPoint</Application>
  <PresentationFormat>On-screen Show (4:3)</PresentationFormat>
  <Paragraphs>365</Paragraphs>
  <Slides>33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Concourse</vt:lpstr>
      <vt:lpstr>Applying Parallel Processing Approach for Interactive Global Illumination </vt:lpstr>
      <vt:lpstr>Agenda</vt:lpstr>
      <vt:lpstr>Introduction</vt:lpstr>
      <vt:lpstr>Motivation</vt:lpstr>
      <vt:lpstr>Spatial Partitioning Data Structures (1D)</vt:lpstr>
      <vt:lpstr>Spatial Partition DS Approaches</vt:lpstr>
      <vt:lpstr>Objective </vt:lpstr>
      <vt:lpstr>Background: GPU</vt:lpstr>
      <vt:lpstr>Proposed Algorithm for Building Binned SAH BVH</vt:lpstr>
      <vt:lpstr>Proposed Algorithm for Building Binned SAH BVH</vt:lpstr>
      <vt:lpstr>Proposed Algorithm for Building Binned SAH BVH</vt:lpstr>
      <vt:lpstr>Proposed Algorithm for Building Binned SAH BVH</vt:lpstr>
      <vt:lpstr>Proposed Algorithm for Building Binned SAH BVH</vt:lpstr>
      <vt:lpstr>Proposed Algorithm for Building Binned SAH BVH</vt:lpstr>
      <vt:lpstr>Proposed Algorithm for Building Binned SAH BVH</vt:lpstr>
      <vt:lpstr>Proposed Algorithm for Building Binned SAH BVH</vt:lpstr>
      <vt:lpstr>Proposed Algorithm for Building Binned SAH BVH</vt:lpstr>
      <vt:lpstr>Proposed Algorithm for Building Binned SAH BVH</vt:lpstr>
      <vt:lpstr>Proposed Algorithm for Building Binned SAH BVH</vt:lpstr>
      <vt:lpstr>Proposed Algorithm for Building Binned SAH BVH</vt:lpstr>
      <vt:lpstr>Proposed Algorithm for Building Binned SAH BVH</vt:lpstr>
      <vt:lpstr>Proposed Approach for RT, PM</vt:lpstr>
      <vt:lpstr>Parallel photon mapping on GPU</vt:lpstr>
      <vt:lpstr>Results </vt:lpstr>
      <vt:lpstr>Tracing Time</vt:lpstr>
      <vt:lpstr>Construction  + Tracing time</vt:lpstr>
      <vt:lpstr>Ray tracing evaluation using Witted ray tracing</vt:lpstr>
      <vt:lpstr>Photon mapping performance </vt:lpstr>
      <vt:lpstr>Demo</vt:lpstr>
      <vt:lpstr>Conclusion</vt:lpstr>
      <vt:lpstr>Future work</vt:lpstr>
      <vt:lpstr>References</vt:lpstr>
      <vt:lpstr>Thank you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Applying parallel processing approach for interactive global illumination</dc:title>
  <dc:creator>user</dc:creator>
  <cp:lastModifiedBy>Mahmoud Zidan</cp:lastModifiedBy>
  <cp:revision>39</cp:revision>
  <dcterms:created xsi:type="dcterms:W3CDTF">2011-03-16T08:59:01Z</dcterms:created>
  <dcterms:modified xsi:type="dcterms:W3CDTF">2014-01-04T15:29:11Z</dcterms:modified>
</cp:coreProperties>
</file>